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diagrams/colors1.xml" ContentType="application/vnd.openxmlformats-officedocument.drawingml.diagramColors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notesSlides/notesSlide16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layout1.xml" ContentType="application/vnd.openxmlformats-officedocument.drawingml.diagramLayout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diagrams/data1.xml" ContentType="application/vnd.openxmlformats-officedocument.drawingml.diagramData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diagrams/drawing1.xml" ContentType="application/vnd.ms-office.drawingml.diagramDrawing+xml"/>
  <Override PartName="/ppt/slides/slide1.xml" ContentType="application/vnd.openxmlformats-officedocument.presentationml.slide+xml"/>
  <Override PartName="/ppt/slides/slide15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Override PartName="/ppt/diagrams/quickStyle1.xml" ContentType="application/vnd.openxmlformats-officedocument.drawingml.diagramStyl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notesSlides/notesSlide1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notesSlides/notesSlide13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notesMasterIdLst>
    <p:notesMasterId r:id="rId25"/>
  </p:notesMasterIdLst>
  <p:sldIdLst>
    <p:sldId id="256" r:id="rId2"/>
    <p:sldId id="259" r:id="rId3"/>
    <p:sldId id="267" r:id="rId4"/>
    <p:sldId id="277" r:id="rId5"/>
    <p:sldId id="278" r:id="rId6"/>
    <p:sldId id="269" r:id="rId7"/>
    <p:sldId id="270" r:id="rId8"/>
    <p:sldId id="272" r:id="rId9"/>
    <p:sldId id="271" r:id="rId10"/>
    <p:sldId id="283" r:id="rId11"/>
    <p:sldId id="284" r:id="rId12"/>
    <p:sldId id="285" r:id="rId13"/>
    <p:sldId id="286" r:id="rId14"/>
    <p:sldId id="287" r:id="rId15"/>
    <p:sldId id="288" r:id="rId16"/>
    <p:sldId id="289" r:id="rId17"/>
    <p:sldId id="290" r:id="rId18"/>
    <p:sldId id="291" r:id="rId19"/>
    <p:sldId id="292" r:id="rId20"/>
    <p:sldId id="293" r:id="rId21"/>
    <p:sldId id="294" r:id="rId22"/>
    <p:sldId id="295" r:id="rId23"/>
    <p:sldId id="282" r:id="rId2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4" autoAdjust="0"/>
    <p:restoredTop sz="87500" autoAdjust="0"/>
  </p:normalViewPr>
  <p:slideViewPr>
    <p:cSldViewPr snapToGrid="0">
      <p:cViewPr varScale="1">
        <p:scale>
          <a:sx n="63" d="100"/>
          <a:sy n="63" d="100"/>
        </p:scale>
        <p:origin x="-1008" y="-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C6B34AB-7C01-4768-8A40-6D74B65022B4}" type="doc">
      <dgm:prSet loTypeId="urn:microsoft.com/office/officeart/2005/8/layout/vList2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317CAC45-ED66-4E68-823E-29A21899DC54}">
      <dgm:prSet phldrT="[텍스트]"/>
      <dgm:spPr/>
      <dgm:t>
        <a:bodyPr/>
        <a:lstStyle/>
        <a:p>
          <a:pPr latinLnBrk="1"/>
          <a:r>
            <a:rPr lang="en-US" altLang="ko-KR" dirty="0" smtClean="0"/>
            <a:t>What we did</a:t>
          </a:r>
          <a:endParaRPr lang="ko-KR" altLang="en-US" dirty="0"/>
        </a:p>
      </dgm:t>
    </dgm:pt>
    <dgm:pt modelId="{E3EC301F-A628-4B92-9F0C-27648F6C14D4}" type="parTrans" cxnId="{CBC823A8-4F9E-4482-904C-8F01B265624C}">
      <dgm:prSet/>
      <dgm:spPr/>
      <dgm:t>
        <a:bodyPr/>
        <a:lstStyle/>
        <a:p>
          <a:pPr latinLnBrk="1"/>
          <a:endParaRPr lang="ko-KR" altLang="en-US"/>
        </a:p>
      </dgm:t>
    </dgm:pt>
    <dgm:pt modelId="{0721E178-8CF0-40ED-B806-837B86652D87}" type="sibTrans" cxnId="{CBC823A8-4F9E-4482-904C-8F01B265624C}">
      <dgm:prSet/>
      <dgm:spPr/>
      <dgm:t>
        <a:bodyPr/>
        <a:lstStyle/>
        <a:p>
          <a:pPr latinLnBrk="1"/>
          <a:endParaRPr lang="ko-KR" altLang="en-US"/>
        </a:p>
      </dgm:t>
    </dgm:pt>
    <dgm:pt modelId="{37ACB776-AAB1-472F-A25D-CE22ABD22B3F}">
      <dgm:prSet phldrT="[텍스트]"/>
      <dgm:spPr/>
      <dgm:t>
        <a:bodyPr/>
        <a:lstStyle/>
        <a:p>
          <a:pPr latinLnBrk="1"/>
          <a:r>
            <a:rPr lang="en-US" altLang="ko-KR" dirty="0" smtClean="0"/>
            <a:t>LHC &amp; CMS Detector</a:t>
          </a:r>
          <a:endParaRPr lang="ko-KR" altLang="en-US" dirty="0"/>
        </a:p>
      </dgm:t>
    </dgm:pt>
    <dgm:pt modelId="{792EE8D5-CE17-4C28-80F7-AB7C6D756E0E}" type="parTrans" cxnId="{DC94D07E-2728-4F9C-AC39-9A3E27E2C980}">
      <dgm:prSet/>
      <dgm:spPr/>
      <dgm:t>
        <a:bodyPr/>
        <a:lstStyle/>
        <a:p>
          <a:pPr latinLnBrk="1"/>
          <a:endParaRPr lang="ko-KR" altLang="en-US"/>
        </a:p>
      </dgm:t>
    </dgm:pt>
    <dgm:pt modelId="{7EE13B48-43F1-410A-8815-15323B474E15}" type="sibTrans" cxnId="{DC94D07E-2728-4F9C-AC39-9A3E27E2C980}">
      <dgm:prSet/>
      <dgm:spPr/>
      <dgm:t>
        <a:bodyPr/>
        <a:lstStyle/>
        <a:p>
          <a:pPr latinLnBrk="1"/>
          <a:endParaRPr lang="ko-KR" altLang="en-US"/>
        </a:p>
      </dgm:t>
    </dgm:pt>
    <dgm:pt modelId="{AFF6D2AB-D364-4FD8-96E1-28B751E31CE3}">
      <dgm:prSet phldrT="[텍스트]"/>
      <dgm:spPr/>
      <dgm:t>
        <a:bodyPr/>
        <a:lstStyle/>
        <a:p>
          <a:pPr latinLnBrk="1"/>
          <a:r>
            <a:rPr lang="en-US" altLang="ko-KR" dirty="0" smtClean="0"/>
            <a:t>LHC</a:t>
          </a:r>
          <a:endParaRPr lang="ko-KR" altLang="en-US" dirty="0"/>
        </a:p>
      </dgm:t>
    </dgm:pt>
    <dgm:pt modelId="{724FD921-25E1-49C5-8445-9AED17B1343E}" type="parTrans" cxnId="{26564480-97E2-46EF-8BA7-C664D29153D0}">
      <dgm:prSet/>
      <dgm:spPr/>
      <dgm:t>
        <a:bodyPr/>
        <a:lstStyle/>
        <a:p>
          <a:pPr latinLnBrk="1"/>
          <a:endParaRPr lang="ko-KR" altLang="en-US"/>
        </a:p>
      </dgm:t>
    </dgm:pt>
    <dgm:pt modelId="{80FA1947-0814-4BFE-BEDD-9EBA8CEC4C75}" type="sibTrans" cxnId="{26564480-97E2-46EF-8BA7-C664D29153D0}">
      <dgm:prSet/>
      <dgm:spPr/>
      <dgm:t>
        <a:bodyPr/>
        <a:lstStyle/>
        <a:p>
          <a:pPr latinLnBrk="1"/>
          <a:endParaRPr lang="ko-KR" altLang="en-US"/>
        </a:p>
      </dgm:t>
    </dgm:pt>
    <dgm:pt modelId="{B2D2E6F4-1A38-453C-A98B-67E33D788CAF}">
      <dgm:prSet phldrT="[텍스트]"/>
      <dgm:spPr/>
      <dgm:t>
        <a:bodyPr/>
        <a:lstStyle/>
        <a:p>
          <a:pPr latinLnBrk="1"/>
          <a:r>
            <a:rPr lang="en-US" altLang="ko-KR" dirty="0" smtClean="0"/>
            <a:t>Standard Model</a:t>
          </a:r>
          <a:endParaRPr lang="ko-KR" altLang="en-US" dirty="0"/>
        </a:p>
      </dgm:t>
    </dgm:pt>
    <dgm:pt modelId="{82EC7C9F-894F-43B1-B414-11D85E8172B6}" type="parTrans" cxnId="{C4B45A5E-C3BD-4DB8-BAD3-51FC672E0BA9}">
      <dgm:prSet/>
      <dgm:spPr/>
      <dgm:t>
        <a:bodyPr/>
        <a:lstStyle/>
        <a:p>
          <a:pPr latinLnBrk="1"/>
          <a:endParaRPr lang="ko-KR" altLang="en-US"/>
        </a:p>
      </dgm:t>
    </dgm:pt>
    <dgm:pt modelId="{3E16C2A0-024C-43CE-A445-6F54257464AF}" type="sibTrans" cxnId="{C4B45A5E-C3BD-4DB8-BAD3-51FC672E0BA9}">
      <dgm:prSet/>
      <dgm:spPr/>
      <dgm:t>
        <a:bodyPr/>
        <a:lstStyle/>
        <a:p>
          <a:pPr latinLnBrk="1"/>
          <a:endParaRPr lang="ko-KR" altLang="en-US"/>
        </a:p>
      </dgm:t>
    </dgm:pt>
    <dgm:pt modelId="{A696B1FA-7ADD-4D32-B1C3-7F132ACDB5E5}">
      <dgm:prSet phldrT="[텍스트]"/>
      <dgm:spPr/>
      <dgm:t>
        <a:bodyPr/>
        <a:lstStyle/>
        <a:p>
          <a:pPr latinLnBrk="1"/>
          <a:r>
            <a:rPr lang="en-US" altLang="ko-KR" dirty="0" smtClean="0"/>
            <a:t>CMS Detector</a:t>
          </a:r>
          <a:endParaRPr lang="ko-KR" altLang="en-US" dirty="0"/>
        </a:p>
      </dgm:t>
    </dgm:pt>
    <dgm:pt modelId="{82D5052B-CE0D-4DCA-92DB-68FD3386B560}" type="parTrans" cxnId="{72595E80-32F3-408D-87B1-3E1912401E4A}">
      <dgm:prSet/>
      <dgm:spPr/>
      <dgm:t>
        <a:bodyPr/>
        <a:lstStyle/>
        <a:p>
          <a:pPr latinLnBrk="1"/>
          <a:endParaRPr lang="ko-KR" altLang="en-US"/>
        </a:p>
      </dgm:t>
    </dgm:pt>
    <dgm:pt modelId="{45AE76DF-FE03-4FF5-9D0C-3B33BA7C2076}" type="sibTrans" cxnId="{72595E80-32F3-408D-87B1-3E1912401E4A}">
      <dgm:prSet/>
      <dgm:spPr/>
      <dgm:t>
        <a:bodyPr/>
        <a:lstStyle/>
        <a:p>
          <a:pPr latinLnBrk="1"/>
          <a:endParaRPr lang="ko-KR" altLang="en-US"/>
        </a:p>
      </dgm:t>
    </dgm:pt>
    <dgm:pt modelId="{D0C2528E-0DA9-453D-9870-DE763E14AE4D}">
      <dgm:prSet phldrT="[텍스트]"/>
      <dgm:spPr/>
      <dgm:t>
        <a:bodyPr/>
        <a:lstStyle/>
        <a:p>
          <a:pPr latinLnBrk="1"/>
          <a:r>
            <a:rPr lang="en-US" altLang="ko-KR" dirty="0" smtClean="0"/>
            <a:t>HEP Tutorial</a:t>
          </a:r>
          <a:endParaRPr lang="ko-KR" altLang="en-US" dirty="0"/>
        </a:p>
      </dgm:t>
    </dgm:pt>
    <dgm:pt modelId="{F66A2666-547C-4219-995B-3186F8B7D432}" type="parTrans" cxnId="{7BF01A44-54EB-40B9-8F08-2C22C1B31421}">
      <dgm:prSet/>
      <dgm:spPr/>
      <dgm:t>
        <a:bodyPr/>
        <a:lstStyle/>
        <a:p>
          <a:pPr latinLnBrk="1"/>
          <a:endParaRPr lang="ko-KR" altLang="en-US"/>
        </a:p>
      </dgm:t>
    </dgm:pt>
    <dgm:pt modelId="{DD748B6C-A19F-49C3-990D-A72DB8CCC02F}" type="sibTrans" cxnId="{7BF01A44-54EB-40B9-8F08-2C22C1B31421}">
      <dgm:prSet/>
      <dgm:spPr/>
      <dgm:t>
        <a:bodyPr/>
        <a:lstStyle/>
        <a:p>
          <a:pPr latinLnBrk="1"/>
          <a:endParaRPr lang="ko-KR" altLang="en-US"/>
        </a:p>
      </dgm:t>
    </dgm:pt>
    <dgm:pt modelId="{A0A8E500-6DB7-4994-BB2C-83BA1EECAC9C}">
      <dgm:prSet phldrT="[텍스트]"/>
      <dgm:spPr/>
      <dgm:t>
        <a:bodyPr/>
        <a:lstStyle/>
        <a:p>
          <a:pPr latinLnBrk="1"/>
          <a:r>
            <a:rPr lang="en-US" altLang="ko-KR" dirty="0" smtClean="0"/>
            <a:t>Top Quark – TT production</a:t>
          </a:r>
          <a:endParaRPr lang="ko-KR" altLang="en-US" dirty="0"/>
        </a:p>
      </dgm:t>
    </dgm:pt>
    <dgm:pt modelId="{2283E3B8-18C1-42A1-8C28-E994BF45B00B}" type="parTrans" cxnId="{B4CD82EE-BE55-47BE-A6A7-2D90AAF788CD}">
      <dgm:prSet/>
      <dgm:spPr/>
      <dgm:t>
        <a:bodyPr/>
        <a:lstStyle/>
        <a:p>
          <a:pPr latinLnBrk="1"/>
          <a:endParaRPr lang="ko-KR" altLang="en-US"/>
        </a:p>
      </dgm:t>
    </dgm:pt>
    <dgm:pt modelId="{F287B903-7B91-40EB-BE17-B55957A37481}" type="sibTrans" cxnId="{B4CD82EE-BE55-47BE-A6A7-2D90AAF788CD}">
      <dgm:prSet/>
      <dgm:spPr/>
      <dgm:t>
        <a:bodyPr/>
        <a:lstStyle/>
        <a:p>
          <a:pPr latinLnBrk="1"/>
          <a:endParaRPr lang="ko-KR" altLang="en-US"/>
        </a:p>
      </dgm:t>
    </dgm:pt>
    <dgm:pt modelId="{8091DE23-1719-4B49-8BB5-AB0BB56808D8}">
      <dgm:prSet phldrT="[텍스트]"/>
      <dgm:spPr/>
      <dgm:t>
        <a:bodyPr/>
        <a:lstStyle/>
        <a:p>
          <a:pPr latinLnBrk="1"/>
          <a:r>
            <a:rPr lang="en-US" altLang="ko-KR" dirty="0" smtClean="0"/>
            <a:t>Cross Section</a:t>
          </a:r>
          <a:endParaRPr lang="ko-KR" altLang="en-US" dirty="0"/>
        </a:p>
      </dgm:t>
    </dgm:pt>
    <dgm:pt modelId="{03EB601F-E2E6-4EE4-BFCE-B9564927D3A7}" type="parTrans" cxnId="{9C088D44-402E-4920-9FA0-C9945404A35D}">
      <dgm:prSet/>
      <dgm:spPr/>
      <dgm:t>
        <a:bodyPr/>
        <a:lstStyle/>
        <a:p>
          <a:pPr latinLnBrk="1"/>
          <a:endParaRPr lang="ko-KR" altLang="en-US"/>
        </a:p>
      </dgm:t>
    </dgm:pt>
    <dgm:pt modelId="{6FBE58D0-624F-444D-930E-190AA3E315F8}" type="sibTrans" cxnId="{9C088D44-402E-4920-9FA0-C9945404A35D}">
      <dgm:prSet/>
      <dgm:spPr/>
      <dgm:t>
        <a:bodyPr/>
        <a:lstStyle/>
        <a:p>
          <a:pPr latinLnBrk="1"/>
          <a:endParaRPr lang="ko-KR" altLang="en-US"/>
        </a:p>
      </dgm:t>
    </dgm:pt>
    <dgm:pt modelId="{9A13BFFF-28FD-461E-9619-094FF323127C}">
      <dgm:prSet phldrT="[텍스트]"/>
      <dgm:spPr/>
      <dgm:t>
        <a:bodyPr/>
        <a:lstStyle/>
        <a:p>
          <a:pPr latinLnBrk="1"/>
          <a:r>
            <a:rPr lang="en-US" altLang="ko-KR" dirty="0" smtClean="0"/>
            <a:t>Example</a:t>
          </a:r>
          <a:endParaRPr lang="ko-KR" altLang="en-US" dirty="0"/>
        </a:p>
      </dgm:t>
    </dgm:pt>
    <dgm:pt modelId="{7231488D-C87A-4818-9B26-74F20BF26482}" type="parTrans" cxnId="{022F7B3D-DA22-4E66-ACDA-A6F4B0FC32B5}">
      <dgm:prSet/>
      <dgm:spPr/>
      <dgm:t>
        <a:bodyPr/>
        <a:lstStyle/>
        <a:p>
          <a:pPr latinLnBrk="1"/>
          <a:endParaRPr lang="ko-KR" altLang="en-US"/>
        </a:p>
      </dgm:t>
    </dgm:pt>
    <dgm:pt modelId="{5E190299-E0EB-4CAF-8944-F4A38D260744}" type="sibTrans" cxnId="{022F7B3D-DA22-4E66-ACDA-A6F4B0FC32B5}">
      <dgm:prSet/>
      <dgm:spPr/>
      <dgm:t>
        <a:bodyPr/>
        <a:lstStyle/>
        <a:p>
          <a:pPr latinLnBrk="1"/>
          <a:endParaRPr lang="ko-KR" altLang="en-US"/>
        </a:p>
      </dgm:t>
    </dgm:pt>
    <dgm:pt modelId="{44C51EFE-63BF-49C7-BA99-5601E7B0EC71}">
      <dgm:prSet phldrT="[텍스트]"/>
      <dgm:spPr/>
      <dgm:t>
        <a:bodyPr/>
        <a:lstStyle/>
        <a:p>
          <a:pPr latinLnBrk="1"/>
          <a:r>
            <a:rPr lang="en-US" altLang="ko-KR" dirty="0" smtClean="0"/>
            <a:t>What we will do</a:t>
          </a:r>
          <a:endParaRPr lang="ko-KR" altLang="en-US" dirty="0"/>
        </a:p>
      </dgm:t>
    </dgm:pt>
    <dgm:pt modelId="{79D40666-6D9F-4C75-91DA-73E0FCC826B4}" type="parTrans" cxnId="{9C3C30C4-E132-4510-94E8-D71C6607EAEB}">
      <dgm:prSet/>
      <dgm:spPr/>
      <dgm:t>
        <a:bodyPr/>
        <a:lstStyle/>
        <a:p>
          <a:pPr latinLnBrk="1"/>
          <a:endParaRPr lang="ko-KR" altLang="en-US"/>
        </a:p>
      </dgm:t>
    </dgm:pt>
    <dgm:pt modelId="{1C4E8965-8C12-4C2B-BBEB-45E65AE05B33}" type="sibTrans" cxnId="{9C3C30C4-E132-4510-94E8-D71C6607EAEB}">
      <dgm:prSet/>
      <dgm:spPr/>
      <dgm:t>
        <a:bodyPr/>
        <a:lstStyle/>
        <a:p>
          <a:pPr latinLnBrk="1"/>
          <a:endParaRPr lang="ko-KR" altLang="en-US"/>
        </a:p>
      </dgm:t>
    </dgm:pt>
    <dgm:pt modelId="{E35FFEFB-4F82-4AC3-B158-ECB2818A6DD5}">
      <dgm:prSet phldrT="[텍스트]"/>
      <dgm:spPr/>
      <dgm:t>
        <a:bodyPr/>
        <a:lstStyle/>
        <a:p>
          <a:pPr latinLnBrk="1"/>
          <a:r>
            <a:rPr lang="en-US" altLang="ko-KR" dirty="0" smtClean="0"/>
            <a:t>Jets</a:t>
          </a:r>
          <a:endParaRPr lang="ko-KR" altLang="en-US" dirty="0"/>
        </a:p>
      </dgm:t>
    </dgm:pt>
    <dgm:pt modelId="{79C9CC16-667D-45F3-816D-A9C70D4C600F}" type="parTrans" cxnId="{93F534C1-F514-47C4-9FAA-B46CBF4387C1}">
      <dgm:prSet/>
      <dgm:spPr/>
      <dgm:t>
        <a:bodyPr/>
        <a:lstStyle/>
        <a:p>
          <a:pPr latinLnBrk="1"/>
          <a:endParaRPr lang="ko-KR" altLang="en-US"/>
        </a:p>
      </dgm:t>
    </dgm:pt>
    <dgm:pt modelId="{F832BD94-4BA7-4058-9D8F-801454F992D5}" type="sibTrans" cxnId="{93F534C1-F514-47C4-9FAA-B46CBF4387C1}">
      <dgm:prSet/>
      <dgm:spPr/>
      <dgm:t>
        <a:bodyPr/>
        <a:lstStyle/>
        <a:p>
          <a:pPr latinLnBrk="1"/>
          <a:endParaRPr lang="ko-KR" altLang="en-US"/>
        </a:p>
      </dgm:t>
    </dgm:pt>
    <dgm:pt modelId="{064897D4-7F10-4941-B30A-84B834154EC4}">
      <dgm:prSet phldrT="[텍스트]"/>
      <dgm:spPr/>
      <dgm:t>
        <a:bodyPr/>
        <a:lstStyle/>
        <a:p>
          <a:pPr latinLnBrk="1"/>
          <a:r>
            <a:rPr lang="en-US" altLang="ko-KR" dirty="0" smtClean="0"/>
            <a:t>Given cut</a:t>
          </a:r>
          <a:endParaRPr lang="ko-KR" altLang="en-US" dirty="0"/>
        </a:p>
      </dgm:t>
    </dgm:pt>
    <dgm:pt modelId="{E71CB87B-AB04-48EB-8982-3210C7DEF22F}" type="parTrans" cxnId="{CDD1DEB0-29DC-469B-9683-2BD3E6D4EF07}">
      <dgm:prSet/>
      <dgm:spPr/>
      <dgm:t>
        <a:bodyPr/>
        <a:lstStyle/>
        <a:p>
          <a:pPr latinLnBrk="1"/>
          <a:endParaRPr lang="ko-KR" altLang="en-US"/>
        </a:p>
      </dgm:t>
    </dgm:pt>
    <dgm:pt modelId="{C7885C1C-815D-40A5-B1EF-94DF2657FC1C}" type="sibTrans" cxnId="{CDD1DEB0-29DC-469B-9683-2BD3E6D4EF07}">
      <dgm:prSet/>
      <dgm:spPr/>
      <dgm:t>
        <a:bodyPr/>
        <a:lstStyle/>
        <a:p>
          <a:pPr latinLnBrk="1"/>
          <a:endParaRPr lang="ko-KR" altLang="en-US"/>
        </a:p>
      </dgm:t>
    </dgm:pt>
    <dgm:pt modelId="{C8133E7A-077B-494E-B138-15BE00181405}" type="pres">
      <dgm:prSet presAssocID="{7C6B34AB-7C01-4768-8A40-6D74B65022B4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F043ABA-9916-4EA5-8753-29433C46A849}" type="pres">
      <dgm:prSet presAssocID="{317CAC45-ED66-4E68-823E-29A21899DC54}" presName="parentText" presStyleLbl="node1" presStyleIdx="0" presStyleCnt="5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718F8A2-1019-49EC-B7CF-00795627A380}" type="pres">
      <dgm:prSet presAssocID="{0721E178-8CF0-40ED-B806-837B86652D87}" presName="spacer" presStyleCnt="0"/>
      <dgm:spPr/>
    </dgm:pt>
    <dgm:pt modelId="{45273071-1C90-4FE8-BC7C-0A0683AB206A}" type="pres">
      <dgm:prSet presAssocID="{37ACB776-AAB1-472F-A25D-CE22ABD22B3F}" presName="parentText" presStyleLbl="node1" presStyleIdx="1" presStyleCnt="5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112762E-CF69-421F-A9B1-8C20AF9BB36C}" type="pres">
      <dgm:prSet presAssocID="{37ACB776-AAB1-472F-A25D-CE22ABD22B3F}" presName="childText" presStyleLbl="revTx" presStyleIdx="0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74039B7-7297-477E-BB88-0FB46B2C32E3}" type="pres">
      <dgm:prSet presAssocID="{B2D2E6F4-1A38-453C-A98B-67E33D788CAF}" presName="parentText" presStyleLbl="node1" presStyleIdx="2" presStyleCnt="5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C55A591-8B6B-4898-AD63-85AA20BB02D3}" type="pres">
      <dgm:prSet presAssocID="{B2D2E6F4-1A38-453C-A98B-67E33D788CAF}" presName="childText" presStyleLbl="revTx" presStyleIdx="1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C1D5D53-39B5-425A-9C16-E3213529BC6D}" type="pres">
      <dgm:prSet presAssocID="{D0C2528E-0DA9-453D-9870-DE763E14AE4D}" presName="parentText" presStyleLbl="node1" presStyleIdx="3" presStyleCnt="5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F020C7A-ACCB-4DE1-9153-F9C2864C801E}" type="pres">
      <dgm:prSet presAssocID="{D0C2528E-0DA9-453D-9870-DE763E14AE4D}" presName="childText" presStyleLbl="revTx" presStyleIdx="2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5BD94A6-0175-4BD0-86F6-F6F6284A16C8}" type="pres">
      <dgm:prSet presAssocID="{44C51EFE-63BF-49C7-BA99-5601E7B0EC71}" presName="parentText" presStyleLbl="node1" presStyleIdx="4" presStyleCnt="5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AD25F261-7F6F-4387-9305-0B5C653AC7B5}" type="presOf" srcId="{A0A8E500-6DB7-4994-BB2C-83BA1EECAC9C}" destId="{7C55A591-8B6B-4898-AD63-85AA20BB02D3}" srcOrd="0" destOrd="0" presId="urn:microsoft.com/office/officeart/2005/8/layout/vList2"/>
    <dgm:cxn modelId="{CDD1DEB0-29DC-469B-9683-2BD3E6D4EF07}" srcId="{D0C2528E-0DA9-453D-9870-DE763E14AE4D}" destId="{064897D4-7F10-4941-B30A-84B834154EC4}" srcOrd="0" destOrd="0" parTransId="{E71CB87B-AB04-48EB-8982-3210C7DEF22F}" sibTransId="{C7885C1C-815D-40A5-B1EF-94DF2657FC1C}"/>
    <dgm:cxn modelId="{12D97D3D-A55F-4F34-BAB6-EC09844B95D1}" type="presOf" srcId="{8091DE23-1719-4B49-8BB5-AB0BB56808D8}" destId="{7C55A591-8B6B-4898-AD63-85AA20BB02D3}" srcOrd="0" destOrd="1" presId="urn:microsoft.com/office/officeart/2005/8/layout/vList2"/>
    <dgm:cxn modelId="{26564480-97E2-46EF-8BA7-C664D29153D0}" srcId="{37ACB776-AAB1-472F-A25D-CE22ABD22B3F}" destId="{AFF6D2AB-D364-4FD8-96E1-28B751E31CE3}" srcOrd="0" destOrd="0" parTransId="{724FD921-25E1-49C5-8445-9AED17B1343E}" sibTransId="{80FA1947-0814-4BFE-BEDD-9EBA8CEC4C75}"/>
    <dgm:cxn modelId="{8CDE4BA0-D021-44DB-A5C5-C12D93F76580}" type="presOf" srcId="{7C6B34AB-7C01-4768-8A40-6D74B65022B4}" destId="{C8133E7A-077B-494E-B138-15BE00181405}" srcOrd="0" destOrd="0" presId="urn:microsoft.com/office/officeart/2005/8/layout/vList2"/>
    <dgm:cxn modelId="{C070B035-A812-4D32-A74E-85293526B756}" type="presOf" srcId="{E35FFEFB-4F82-4AC3-B158-ECB2818A6DD5}" destId="{0F020C7A-ACCB-4DE1-9153-F9C2864C801E}" srcOrd="0" destOrd="2" presId="urn:microsoft.com/office/officeart/2005/8/layout/vList2"/>
    <dgm:cxn modelId="{93F534C1-F514-47C4-9FAA-B46CBF4387C1}" srcId="{D0C2528E-0DA9-453D-9870-DE763E14AE4D}" destId="{E35FFEFB-4F82-4AC3-B158-ECB2818A6DD5}" srcOrd="2" destOrd="0" parTransId="{79C9CC16-667D-45F3-816D-A9C70D4C600F}" sibTransId="{F832BD94-4BA7-4058-9D8F-801454F992D5}"/>
    <dgm:cxn modelId="{7BF01A44-54EB-40B9-8F08-2C22C1B31421}" srcId="{7C6B34AB-7C01-4768-8A40-6D74B65022B4}" destId="{D0C2528E-0DA9-453D-9870-DE763E14AE4D}" srcOrd="3" destOrd="0" parTransId="{F66A2666-547C-4219-995B-3186F8B7D432}" sibTransId="{DD748B6C-A19F-49C3-990D-A72DB8CCC02F}"/>
    <dgm:cxn modelId="{9C088D44-402E-4920-9FA0-C9945404A35D}" srcId="{B2D2E6F4-1A38-453C-A98B-67E33D788CAF}" destId="{8091DE23-1719-4B49-8BB5-AB0BB56808D8}" srcOrd="1" destOrd="0" parTransId="{03EB601F-E2E6-4EE4-BFCE-B9564927D3A7}" sibTransId="{6FBE58D0-624F-444D-930E-190AA3E315F8}"/>
    <dgm:cxn modelId="{4F09AB01-117F-4637-894E-607D8F170FFA}" type="presOf" srcId="{B2D2E6F4-1A38-453C-A98B-67E33D788CAF}" destId="{C74039B7-7297-477E-BB88-0FB46B2C32E3}" srcOrd="0" destOrd="0" presId="urn:microsoft.com/office/officeart/2005/8/layout/vList2"/>
    <dgm:cxn modelId="{FD10342F-AF9A-4302-87DD-011B2AEF79CD}" type="presOf" srcId="{9A13BFFF-28FD-461E-9619-094FF323127C}" destId="{0F020C7A-ACCB-4DE1-9153-F9C2864C801E}" srcOrd="0" destOrd="1" presId="urn:microsoft.com/office/officeart/2005/8/layout/vList2"/>
    <dgm:cxn modelId="{3BEDB323-BAC1-4FAA-B32F-CBEE83E89E01}" type="presOf" srcId="{D0C2528E-0DA9-453D-9870-DE763E14AE4D}" destId="{1C1D5D53-39B5-425A-9C16-E3213529BC6D}" srcOrd="0" destOrd="0" presId="urn:microsoft.com/office/officeart/2005/8/layout/vList2"/>
    <dgm:cxn modelId="{FD377063-47F3-4B9A-A2C2-8F2E91F0C857}" type="presOf" srcId="{44C51EFE-63BF-49C7-BA99-5601E7B0EC71}" destId="{F5BD94A6-0175-4BD0-86F6-F6F6284A16C8}" srcOrd="0" destOrd="0" presId="urn:microsoft.com/office/officeart/2005/8/layout/vList2"/>
    <dgm:cxn modelId="{72595E80-32F3-408D-87B1-3E1912401E4A}" srcId="{37ACB776-AAB1-472F-A25D-CE22ABD22B3F}" destId="{A696B1FA-7ADD-4D32-B1C3-7F132ACDB5E5}" srcOrd="1" destOrd="0" parTransId="{82D5052B-CE0D-4DCA-92DB-68FD3386B560}" sibTransId="{45AE76DF-FE03-4FF5-9D0C-3B33BA7C2076}"/>
    <dgm:cxn modelId="{E82DF4C6-F181-411C-9899-A44D108EBD7F}" type="presOf" srcId="{37ACB776-AAB1-472F-A25D-CE22ABD22B3F}" destId="{45273071-1C90-4FE8-BC7C-0A0683AB206A}" srcOrd="0" destOrd="0" presId="urn:microsoft.com/office/officeart/2005/8/layout/vList2"/>
    <dgm:cxn modelId="{DC94D07E-2728-4F9C-AC39-9A3E27E2C980}" srcId="{7C6B34AB-7C01-4768-8A40-6D74B65022B4}" destId="{37ACB776-AAB1-472F-A25D-CE22ABD22B3F}" srcOrd="1" destOrd="0" parTransId="{792EE8D5-CE17-4C28-80F7-AB7C6D756E0E}" sibTransId="{7EE13B48-43F1-410A-8815-15323B474E15}"/>
    <dgm:cxn modelId="{CBC823A8-4F9E-4482-904C-8F01B265624C}" srcId="{7C6B34AB-7C01-4768-8A40-6D74B65022B4}" destId="{317CAC45-ED66-4E68-823E-29A21899DC54}" srcOrd="0" destOrd="0" parTransId="{E3EC301F-A628-4B92-9F0C-27648F6C14D4}" sibTransId="{0721E178-8CF0-40ED-B806-837B86652D87}"/>
    <dgm:cxn modelId="{F2635792-66A5-403B-BCDC-4DB850532BF7}" type="presOf" srcId="{064897D4-7F10-4941-B30A-84B834154EC4}" destId="{0F020C7A-ACCB-4DE1-9153-F9C2864C801E}" srcOrd="0" destOrd="0" presId="urn:microsoft.com/office/officeart/2005/8/layout/vList2"/>
    <dgm:cxn modelId="{9C3C30C4-E132-4510-94E8-D71C6607EAEB}" srcId="{7C6B34AB-7C01-4768-8A40-6D74B65022B4}" destId="{44C51EFE-63BF-49C7-BA99-5601E7B0EC71}" srcOrd="4" destOrd="0" parTransId="{79D40666-6D9F-4C75-91DA-73E0FCC826B4}" sibTransId="{1C4E8965-8C12-4C2B-BBEB-45E65AE05B33}"/>
    <dgm:cxn modelId="{C4B45A5E-C3BD-4DB8-BAD3-51FC672E0BA9}" srcId="{7C6B34AB-7C01-4768-8A40-6D74B65022B4}" destId="{B2D2E6F4-1A38-453C-A98B-67E33D788CAF}" srcOrd="2" destOrd="0" parTransId="{82EC7C9F-894F-43B1-B414-11D85E8172B6}" sibTransId="{3E16C2A0-024C-43CE-A445-6F54257464AF}"/>
    <dgm:cxn modelId="{B4CD82EE-BE55-47BE-A6A7-2D90AAF788CD}" srcId="{B2D2E6F4-1A38-453C-A98B-67E33D788CAF}" destId="{A0A8E500-6DB7-4994-BB2C-83BA1EECAC9C}" srcOrd="0" destOrd="0" parTransId="{2283E3B8-18C1-42A1-8C28-E994BF45B00B}" sibTransId="{F287B903-7B91-40EB-BE17-B55957A37481}"/>
    <dgm:cxn modelId="{0A247ADB-E8D6-4482-8893-F288CDF10E95}" type="presOf" srcId="{A696B1FA-7ADD-4D32-B1C3-7F132ACDB5E5}" destId="{C112762E-CF69-421F-A9B1-8C20AF9BB36C}" srcOrd="0" destOrd="1" presId="urn:microsoft.com/office/officeart/2005/8/layout/vList2"/>
    <dgm:cxn modelId="{936CBE98-09A1-48AA-BCBA-99DFFD81D3B3}" type="presOf" srcId="{317CAC45-ED66-4E68-823E-29A21899DC54}" destId="{BF043ABA-9916-4EA5-8753-29433C46A849}" srcOrd="0" destOrd="0" presId="urn:microsoft.com/office/officeart/2005/8/layout/vList2"/>
    <dgm:cxn modelId="{A440EE70-20BD-420E-892A-4C8EC1ED63AB}" type="presOf" srcId="{AFF6D2AB-D364-4FD8-96E1-28B751E31CE3}" destId="{C112762E-CF69-421F-A9B1-8C20AF9BB36C}" srcOrd="0" destOrd="0" presId="urn:microsoft.com/office/officeart/2005/8/layout/vList2"/>
    <dgm:cxn modelId="{022F7B3D-DA22-4E66-ACDA-A6F4B0FC32B5}" srcId="{D0C2528E-0DA9-453D-9870-DE763E14AE4D}" destId="{9A13BFFF-28FD-461E-9619-094FF323127C}" srcOrd="1" destOrd="0" parTransId="{7231488D-C87A-4818-9B26-74F20BF26482}" sibTransId="{5E190299-E0EB-4CAF-8944-F4A38D260744}"/>
    <dgm:cxn modelId="{FBA7B61F-D076-42D6-86CF-64D9A23CA641}" type="presParOf" srcId="{C8133E7A-077B-494E-B138-15BE00181405}" destId="{BF043ABA-9916-4EA5-8753-29433C46A849}" srcOrd="0" destOrd="0" presId="urn:microsoft.com/office/officeart/2005/8/layout/vList2"/>
    <dgm:cxn modelId="{8EF9B4A1-DD86-4FBE-AC1F-10D0E97F27D1}" type="presParOf" srcId="{C8133E7A-077B-494E-B138-15BE00181405}" destId="{E718F8A2-1019-49EC-B7CF-00795627A380}" srcOrd="1" destOrd="0" presId="urn:microsoft.com/office/officeart/2005/8/layout/vList2"/>
    <dgm:cxn modelId="{E6AD7C50-6C5D-45A9-A720-A65562DA28B0}" type="presParOf" srcId="{C8133E7A-077B-494E-B138-15BE00181405}" destId="{45273071-1C90-4FE8-BC7C-0A0683AB206A}" srcOrd="2" destOrd="0" presId="urn:microsoft.com/office/officeart/2005/8/layout/vList2"/>
    <dgm:cxn modelId="{3B6E2C72-8A03-44B3-9A4C-1488AB229516}" type="presParOf" srcId="{C8133E7A-077B-494E-B138-15BE00181405}" destId="{C112762E-CF69-421F-A9B1-8C20AF9BB36C}" srcOrd="3" destOrd="0" presId="urn:microsoft.com/office/officeart/2005/8/layout/vList2"/>
    <dgm:cxn modelId="{12CF24D2-F140-4569-8C5C-BE84B5339231}" type="presParOf" srcId="{C8133E7A-077B-494E-B138-15BE00181405}" destId="{C74039B7-7297-477E-BB88-0FB46B2C32E3}" srcOrd="4" destOrd="0" presId="urn:microsoft.com/office/officeart/2005/8/layout/vList2"/>
    <dgm:cxn modelId="{9A82913F-D1DC-4BB4-893A-14F18FDF36F4}" type="presParOf" srcId="{C8133E7A-077B-494E-B138-15BE00181405}" destId="{7C55A591-8B6B-4898-AD63-85AA20BB02D3}" srcOrd="5" destOrd="0" presId="urn:microsoft.com/office/officeart/2005/8/layout/vList2"/>
    <dgm:cxn modelId="{24F4FCFC-FB25-4FB8-A6A4-0331E2AB390A}" type="presParOf" srcId="{C8133E7A-077B-494E-B138-15BE00181405}" destId="{1C1D5D53-39B5-425A-9C16-E3213529BC6D}" srcOrd="6" destOrd="0" presId="urn:microsoft.com/office/officeart/2005/8/layout/vList2"/>
    <dgm:cxn modelId="{1890AC16-A189-498A-A389-7541370DCDFC}" type="presParOf" srcId="{C8133E7A-077B-494E-B138-15BE00181405}" destId="{0F020C7A-ACCB-4DE1-9153-F9C2864C801E}" srcOrd="7" destOrd="0" presId="urn:microsoft.com/office/officeart/2005/8/layout/vList2"/>
    <dgm:cxn modelId="{CEE2BC68-E9B5-482D-922D-1DE4048FA926}" type="presParOf" srcId="{C8133E7A-077B-494E-B138-15BE00181405}" destId="{F5BD94A6-0175-4BD0-86F6-F6F6284A16C8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BF043ABA-9916-4EA5-8753-29433C46A849}">
      <dsp:nvSpPr>
        <dsp:cNvPr id="0" name=""/>
        <dsp:cNvSpPr/>
      </dsp:nvSpPr>
      <dsp:spPr>
        <a:xfrm>
          <a:off x="0" y="2338"/>
          <a:ext cx="11687907" cy="527670"/>
        </a:xfrm>
        <a:prstGeom prst="roundRect">
          <a:avLst/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  <a:schemeClr val="accent1">
                <a:hueOff val="0"/>
                <a:satOff val="0"/>
                <a:lumOff val="0"/>
                <a:alphaOff val="0"/>
              </a:schemeClr>
            </a:duotone>
          </a:blip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200" kern="1200" dirty="0" smtClean="0"/>
            <a:t>What we did</a:t>
          </a:r>
          <a:endParaRPr lang="ko-KR" altLang="en-US" sz="2200" kern="1200" dirty="0"/>
        </a:p>
      </dsp:txBody>
      <dsp:txXfrm>
        <a:off x="0" y="2338"/>
        <a:ext cx="11687907" cy="527670"/>
      </dsp:txXfrm>
    </dsp:sp>
    <dsp:sp modelId="{45273071-1C90-4FE8-BC7C-0A0683AB206A}">
      <dsp:nvSpPr>
        <dsp:cNvPr id="0" name=""/>
        <dsp:cNvSpPr/>
      </dsp:nvSpPr>
      <dsp:spPr>
        <a:xfrm>
          <a:off x="0" y="593368"/>
          <a:ext cx="11687907" cy="527670"/>
        </a:xfrm>
        <a:prstGeom prst="roundRect">
          <a:avLst/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  <a:schemeClr val="accent1">
                <a:hueOff val="0"/>
                <a:satOff val="0"/>
                <a:lumOff val="0"/>
                <a:alphaOff val="0"/>
              </a:schemeClr>
            </a:duotone>
          </a:blip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200" kern="1200" dirty="0" smtClean="0"/>
            <a:t>LHC &amp; CMS Detector</a:t>
          </a:r>
          <a:endParaRPr lang="ko-KR" altLang="en-US" sz="2200" kern="1200" dirty="0"/>
        </a:p>
      </dsp:txBody>
      <dsp:txXfrm>
        <a:off x="0" y="593368"/>
        <a:ext cx="11687907" cy="527670"/>
      </dsp:txXfrm>
    </dsp:sp>
    <dsp:sp modelId="{C112762E-CF69-421F-A9B1-8C20AF9BB36C}">
      <dsp:nvSpPr>
        <dsp:cNvPr id="0" name=""/>
        <dsp:cNvSpPr/>
      </dsp:nvSpPr>
      <dsp:spPr>
        <a:xfrm>
          <a:off x="0" y="1121038"/>
          <a:ext cx="11687907" cy="5920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71091" tIns="27940" rIns="156464" bIns="27940" numCol="1" spcCol="1270" anchor="t" anchorCtr="0">
          <a:noAutofit/>
        </a:bodyPr>
        <a:lstStyle/>
        <a:p>
          <a:pPr marL="171450" lvl="1" indent="-171450" algn="l" defTabSz="75565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altLang="ko-KR" sz="1700" kern="1200" dirty="0" smtClean="0"/>
            <a:t>LHC</a:t>
          </a:r>
          <a:endParaRPr lang="ko-KR" altLang="en-US" sz="1700" kern="1200" dirty="0"/>
        </a:p>
        <a:p>
          <a:pPr marL="171450" lvl="1" indent="-171450" algn="l" defTabSz="75565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altLang="ko-KR" sz="1700" kern="1200" dirty="0" smtClean="0"/>
            <a:t>CMS Detector</a:t>
          </a:r>
          <a:endParaRPr lang="ko-KR" altLang="en-US" sz="1700" kern="1200" dirty="0"/>
        </a:p>
      </dsp:txBody>
      <dsp:txXfrm>
        <a:off x="0" y="1121038"/>
        <a:ext cx="11687907" cy="592020"/>
      </dsp:txXfrm>
    </dsp:sp>
    <dsp:sp modelId="{C74039B7-7297-477E-BB88-0FB46B2C32E3}">
      <dsp:nvSpPr>
        <dsp:cNvPr id="0" name=""/>
        <dsp:cNvSpPr/>
      </dsp:nvSpPr>
      <dsp:spPr>
        <a:xfrm>
          <a:off x="0" y="1713058"/>
          <a:ext cx="11687907" cy="527670"/>
        </a:xfrm>
        <a:prstGeom prst="roundRect">
          <a:avLst/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  <a:schemeClr val="accent1">
                <a:hueOff val="0"/>
                <a:satOff val="0"/>
                <a:lumOff val="0"/>
                <a:alphaOff val="0"/>
              </a:schemeClr>
            </a:duotone>
          </a:blip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200" kern="1200" dirty="0" smtClean="0"/>
            <a:t>Standard Model</a:t>
          </a:r>
          <a:endParaRPr lang="ko-KR" altLang="en-US" sz="2200" kern="1200" dirty="0"/>
        </a:p>
      </dsp:txBody>
      <dsp:txXfrm>
        <a:off x="0" y="1713058"/>
        <a:ext cx="11687907" cy="527670"/>
      </dsp:txXfrm>
    </dsp:sp>
    <dsp:sp modelId="{7C55A591-8B6B-4898-AD63-85AA20BB02D3}">
      <dsp:nvSpPr>
        <dsp:cNvPr id="0" name=""/>
        <dsp:cNvSpPr/>
      </dsp:nvSpPr>
      <dsp:spPr>
        <a:xfrm>
          <a:off x="0" y="2240728"/>
          <a:ext cx="11687907" cy="5920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71091" tIns="27940" rIns="156464" bIns="27940" numCol="1" spcCol="1270" anchor="t" anchorCtr="0">
          <a:noAutofit/>
        </a:bodyPr>
        <a:lstStyle/>
        <a:p>
          <a:pPr marL="171450" lvl="1" indent="-171450" algn="l" defTabSz="75565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altLang="ko-KR" sz="1700" kern="1200" dirty="0" smtClean="0"/>
            <a:t>Top Quark – TT production</a:t>
          </a:r>
          <a:endParaRPr lang="ko-KR" altLang="en-US" sz="1700" kern="1200" dirty="0"/>
        </a:p>
        <a:p>
          <a:pPr marL="171450" lvl="1" indent="-171450" algn="l" defTabSz="75565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altLang="ko-KR" sz="1700" kern="1200" dirty="0" smtClean="0"/>
            <a:t>Cross Section</a:t>
          </a:r>
          <a:endParaRPr lang="ko-KR" altLang="en-US" sz="1700" kern="1200" dirty="0"/>
        </a:p>
      </dsp:txBody>
      <dsp:txXfrm>
        <a:off x="0" y="2240728"/>
        <a:ext cx="11687907" cy="592020"/>
      </dsp:txXfrm>
    </dsp:sp>
    <dsp:sp modelId="{1C1D5D53-39B5-425A-9C16-E3213529BC6D}">
      <dsp:nvSpPr>
        <dsp:cNvPr id="0" name=""/>
        <dsp:cNvSpPr/>
      </dsp:nvSpPr>
      <dsp:spPr>
        <a:xfrm>
          <a:off x="0" y="2832748"/>
          <a:ext cx="11687907" cy="527670"/>
        </a:xfrm>
        <a:prstGeom prst="roundRect">
          <a:avLst/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  <a:schemeClr val="accent1">
                <a:hueOff val="0"/>
                <a:satOff val="0"/>
                <a:lumOff val="0"/>
                <a:alphaOff val="0"/>
              </a:schemeClr>
            </a:duotone>
          </a:blip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200" kern="1200" dirty="0" smtClean="0"/>
            <a:t>HEP Tutorial</a:t>
          </a:r>
          <a:endParaRPr lang="ko-KR" altLang="en-US" sz="2200" kern="1200" dirty="0"/>
        </a:p>
      </dsp:txBody>
      <dsp:txXfrm>
        <a:off x="0" y="2832748"/>
        <a:ext cx="11687907" cy="527670"/>
      </dsp:txXfrm>
    </dsp:sp>
    <dsp:sp modelId="{0F020C7A-ACCB-4DE1-9153-F9C2864C801E}">
      <dsp:nvSpPr>
        <dsp:cNvPr id="0" name=""/>
        <dsp:cNvSpPr/>
      </dsp:nvSpPr>
      <dsp:spPr>
        <a:xfrm>
          <a:off x="0" y="3360418"/>
          <a:ext cx="11687907" cy="8880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71091" tIns="27940" rIns="156464" bIns="27940" numCol="1" spcCol="1270" anchor="t" anchorCtr="0">
          <a:noAutofit/>
        </a:bodyPr>
        <a:lstStyle/>
        <a:p>
          <a:pPr marL="171450" lvl="1" indent="-171450" algn="l" defTabSz="75565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altLang="ko-KR" sz="1700" kern="1200" dirty="0" smtClean="0"/>
            <a:t>Given cut</a:t>
          </a:r>
          <a:endParaRPr lang="ko-KR" altLang="en-US" sz="1700" kern="1200" dirty="0"/>
        </a:p>
        <a:p>
          <a:pPr marL="171450" lvl="1" indent="-171450" algn="l" defTabSz="75565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altLang="ko-KR" sz="1700" kern="1200" dirty="0" smtClean="0"/>
            <a:t>Example</a:t>
          </a:r>
          <a:endParaRPr lang="ko-KR" altLang="en-US" sz="1700" kern="1200" dirty="0"/>
        </a:p>
        <a:p>
          <a:pPr marL="171450" lvl="1" indent="-171450" algn="l" defTabSz="75565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altLang="ko-KR" sz="1700" kern="1200" dirty="0" smtClean="0"/>
            <a:t>Jets</a:t>
          </a:r>
          <a:endParaRPr lang="ko-KR" altLang="en-US" sz="1700" kern="1200" dirty="0"/>
        </a:p>
      </dsp:txBody>
      <dsp:txXfrm>
        <a:off x="0" y="3360418"/>
        <a:ext cx="11687907" cy="888030"/>
      </dsp:txXfrm>
    </dsp:sp>
    <dsp:sp modelId="{F5BD94A6-0175-4BD0-86F6-F6F6284A16C8}">
      <dsp:nvSpPr>
        <dsp:cNvPr id="0" name=""/>
        <dsp:cNvSpPr/>
      </dsp:nvSpPr>
      <dsp:spPr>
        <a:xfrm>
          <a:off x="0" y="4248448"/>
          <a:ext cx="11687907" cy="527670"/>
        </a:xfrm>
        <a:prstGeom prst="roundRect">
          <a:avLst/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  <a:schemeClr val="accent1">
                <a:hueOff val="0"/>
                <a:satOff val="0"/>
                <a:lumOff val="0"/>
                <a:alphaOff val="0"/>
              </a:schemeClr>
            </a:duotone>
          </a:blip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200" kern="1200" dirty="0" smtClean="0"/>
            <a:t>What we will do</a:t>
          </a:r>
          <a:endParaRPr lang="ko-KR" altLang="en-US" sz="2200" kern="1200" dirty="0"/>
        </a:p>
      </dsp:txBody>
      <dsp:txXfrm>
        <a:off x="0" y="4248448"/>
        <a:ext cx="11687907" cy="52767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630F59-53E0-4051-9F6E-30F5458D0370}" type="datetimeFigureOut">
              <a:rPr lang="ko-KR" altLang="en-US" smtClean="0"/>
              <a:pPr/>
              <a:t>2016-06-30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26884D-F8DA-4BBD-897D-F9CD02A5316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8593099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우리의 목적은 </a:t>
            </a:r>
            <a:r>
              <a:rPr lang="en-US" altLang="ko-KR" dirty="0" err="1" smtClean="0"/>
              <a:t>ttbar</a:t>
            </a:r>
            <a:r>
              <a:rPr lang="ko-KR" altLang="en-US" dirty="0" smtClean="0"/>
              <a:t>의 확률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crosssection</a:t>
            </a:r>
            <a:r>
              <a:rPr lang="en-US" altLang="ko-KR" dirty="0" smtClean="0"/>
              <a:t>-</a:t>
            </a:r>
            <a:r>
              <a:rPr lang="ko-KR" altLang="en-US" dirty="0" smtClean="0"/>
              <a:t>단면적</a:t>
            </a:r>
            <a:r>
              <a:rPr lang="en-US" altLang="ko-KR" dirty="0" smtClean="0"/>
              <a:t>) </a:t>
            </a:r>
            <a:r>
              <a:rPr lang="ko-KR" altLang="en-US" dirty="0" smtClean="0"/>
              <a:t>확인</a:t>
            </a:r>
            <a:r>
              <a:rPr lang="en-US" altLang="ko-KR" dirty="0" smtClean="0"/>
              <a:t>.</a:t>
            </a:r>
          </a:p>
          <a:p>
            <a:r>
              <a:rPr lang="en-US" altLang="ko-KR" dirty="0" err="1" smtClean="0"/>
              <a:t>Qcd</a:t>
            </a:r>
            <a:r>
              <a:rPr lang="en-US" altLang="ko-KR" dirty="0" smtClean="0"/>
              <a:t> : lepton</a:t>
            </a:r>
            <a:r>
              <a:rPr lang="ko-KR" altLang="en-US" dirty="0" smtClean="0"/>
              <a:t>이 없는 이벤트 </a:t>
            </a:r>
            <a:r>
              <a:rPr lang="en-US" altLang="ko-KR" dirty="0" smtClean="0"/>
              <a:t>– </a:t>
            </a:r>
            <a:r>
              <a:rPr lang="en-US" altLang="ko-KR" dirty="0" err="1" smtClean="0"/>
              <a:t>qcd</a:t>
            </a:r>
            <a:r>
              <a:rPr lang="ko-KR" altLang="en-US" dirty="0" smtClean="0"/>
              <a:t>는 </a:t>
            </a:r>
            <a:r>
              <a:rPr lang="ko-KR" altLang="en-US" dirty="0" err="1" smtClean="0"/>
              <a:t>시뮬</a:t>
            </a:r>
            <a:r>
              <a:rPr lang="ko-KR" altLang="en-US" dirty="0" smtClean="0"/>
              <a:t> 하기 힘들어서 </a:t>
            </a:r>
            <a:r>
              <a:rPr lang="en-US" altLang="ko-KR" dirty="0" smtClean="0"/>
              <a:t>jet</a:t>
            </a:r>
            <a:r>
              <a:rPr lang="ko-KR" altLang="en-US" dirty="0" smtClean="0"/>
              <a:t>그래프에서 데이터와 시뮬레이션 불일치</a:t>
            </a:r>
            <a:r>
              <a:rPr lang="en-US" altLang="ko-KR" dirty="0" smtClean="0"/>
              <a:t>. -&gt; </a:t>
            </a:r>
            <a:r>
              <a:rPr lang="ko-KR" altLang="en-US" dirty="0" smtClean="0"/>
              <a:t>우리는 </a:t>
            </a:r>
            <a:r>
              <a:rPr lang="en-US" altLang="ko-KR" dirty="0" smtClean="0"/>
              <a:t>cut</a:t>
            </a:r>
            <a:r>
              <a:rPr lang="ko-KR" altLang="en-US" dirty="0" smtClean="0"/>
              <a:t>을 줘서 </a:t>
            </a:r>
            <a:r>
              <a:rPr lang="en-US" altLang="ko-KR" dirty="0" err="1" smtClean="0"/>
              <a:t>qcd</a:t>
            </a:r>
            <a:r>
              <a:rPr lang="en-US" altLang="ko-KR" dirty="0" smtClean="0"/>
              <a:t> </a:t>
            </a:r>
            <a:r>
              <a:rPr lang="ko-KR" altLang="en-US" dirty="0" smtClean="0"/>
              <a:t>삭제함</a:t>
            </a:r>
            <a:r>
              <a:rPr lang="en-US" altLang="ko-KR" dirty="0" smtClean="0"/>
              <a:t>. </a:t>
            </a:r>
            <a:r>
              <a:rPr lang="ko-KR" altLang="en-US" dirty="0" smtClean="0"/>
              <a:t>나는 </a:t>
            </a:r>
            <a:r>
              <a:rPr lang="en-US" altLang="ko-KR" dirty="0" smtClean="0"/>
              <a:t>di-</a:t>
            </a:r>
            <a:r>
              <a:rPr lang="en-US" altLang="ko-KR" dirty="0" err="1" smtClean="0"/>
              <a:t>leptonic</a:t>
            </a:r>
            <a:r>
              <a:rPr lang="en-US" altLang="ko-KR" dirty="0" smtClean="0"/>
              <a:t>. </a:t>
            </a:r>
            <a:r>
              <a:rPr lang="ko-KR" altLang="en-US" dirty="0" smtClean="0"/>
              <a:t>그래서 데이터랑 </a:t>
            </a:r>
            <a:r>
              <a:rPr lang="ko-KR" altLang="en-US" dirty="0" err="1" smtClean="0"/>
              <a:t>시뮬</a:t>
            </a:r>
            <a:r>
              <a:rPr lang="ko-KR" altLang="en-US" dirty="0" smtClean="0"/>
              <a:t> 잘 맞음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Jet : quark</a:t>
            </a:r>
            <a:r>
              <a:rPr lang="ko-KR" altLang="en-US" dirty="0" smtClean="0"/>
              <a:t>가 지나가면서 계속 상호작용 </a:t>
            </a:r>
            <a:r>
              <a:rPr lang="ko-KR" altLang="en-US" dirty="0" err="1" smtClean="0"/>
              <a:t>하는게</a:t>
            </a:r>
            <a:r>
              <a:rPr lang="ko-KR" altLang="en-US" dirty="0" smtClean="0"/>
              <a:t> 쫙 </a:t>
            </a:r>
            <a:r>
              <a:rPr lang="ko-KR" altLang="en-US" dirty="0" err="1" smtClean="0"/>
              <a:t>퍼지는거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Umm….I</a:t>
            </a:r>
            <a:r>
              <a:rPr lang="en-US" altLang="ko-KR" baseline="0" dirty="0" smtClean="0"/>
              <a:t> add some slide to last ppt.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so, Slide overlap last one. So, I pass this.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26884D-F8DA-4BBD-897D-F9CD02A53167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4663599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ko-KR" altLang="en-US" dirty="0" smtClean="0"/>
              <a:t>수민 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렙톤</a:t>
            </a:r>
            <a:r>
              <a:rPr lang="ko-KR" altLang="en-US" dirty="0" smtClean="0"/>
              <a:t> </a:t>
            </a:r>
            <a:r>
              <a:rPr lang="en-US" altLang="ko-KR" dirty="0" smtClean="0"/>
              <a:t>1</a:t>
            </a:r>
            <a:r>
              <a:rPr lang="ko-KR" altLang="en-US" dirty="0" smtClean="0"/>
              <a:t>개라 </a:t>
            </a:r>
            <a:r>
              <a:rPr lang="en-US" altLang="ko-KR" dirty="0" smtClean="0"/>
              <a:t>W-jets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나타남</a:t>
            </a:r>
            <a:r>
              <a:rPr lang="en-US" altLang="ko-KR" baseline="0" dirty="0" smtClean="0"/>
              <a:t>.</a:t>
            </a:r>
          </a:p>
          <a:p>
            <a:pPr rtl="0"/>
            <a:r>
              <a:rPr lang="ko-KR" altLang="en-US" baseline="0" dirty="0" smtClean="0"/>
              <a:t>나 </a:t>
            </a:r>
            <a:r>
              <a:rPr lang="en-US" altLang="ko-KR" baseline="0" dirty="0" smtClean="0"/>
              <a:t>: 2</a:t>
            </a:r>
            <a:r>
              <a:rPr lang="ko-KR" altLang="en-US" baseline="0" dirty="0" smtClean="0"/>
              <a:t>개라 </a:t>
            </a:r>
            <a:r>
              <a:rPr lang="en-US" altLang="ko-KR" baseline="0" dirty="0" smtClean="0"/>
              <a:t>W-jets </a:t>
            </a:r>
            <a:r>
              <a:rPr lang="ko-KR" altLang="en-US" baseline="0" dirty="0" smtClean="0"/>
              <a:t>쳐냄 </a:t>
            </a:r>
            <a:r>
              <a:rPr lang="en-US" altLang="ko-KR" baseline="0" dirty="0" smtClean="0"/>
              <a:t>( W-jets</a:t>
            </a:r>
            <a:r>
              <a:rPr lang="ko-KR" altLang="en-US" baseline="0" dirty="0" smtClean="0"/>
              <a:t>는 </a:t>
            </a:r>
            <a:r>
              <a:rPr lang="ko-KR" altLang="en-US" baseline="0" dirty="0" err="1" smtClean="0"/>
              <a:t>렙톤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1</a:t>
            </a:r>
            <a:r>
              <a:rPr lang="ko-KR" altLang="en-US" baseline="0" dirty="0" smtClean="0"/>
              <a:t>개</a:t>
            </a:r>
            <a:r>
              <a:rPr lang="en-US" altLang="ko-KR" baseline="0" dirty="0" smtClean="0"/>
              <a:t>)</a:t>
            </a:r>
          </a:p>
          <a:p>
            <a:pPr rtl="0"/>
            <a:endParaRPr lang="en-US" altLang="ko-KR" baseline="0" dirty="0" smtClean="0"/>
          </a:p>
          <a:p>
            <a:r>
              <a:rPr lang="en-US" altLang="ko-KR" sz="1200" dirty="0" smtClean="0">
                <a:solidFill>
                  <a:schemeClr val="bg1"/>
                </a:solidFill>
              </a:rPr>
              <a:t>I had</a:t>
            </a:r>
            <a:r>
              <a:rPr lang="en-US" altLang="ko-KR" sz="1200" baseline="0" dirty="0" smtClean="0">
                <a:solidFill>
                  <a:schemeClr val="bg1"/>
                </a:solidFill>
              </a:rPr>
              <a:t> to find di-</a:t>
            </a:r>
            <a:r>
              <a:rPr lang="en-US" altLang="ko-KR" sz="1200" baseline="0" dirty="0" err="1" smtClean="0">
                <a:solidFill>
                  <a:schemeClr val="bg1"/>
                </a:solidFill>
              </a:rPr>
              <a:t>leptonic</a:t>
            </a:r>
            <a:r>
              <a:rPr lang="en-US" altLang="ko-KR" sz="1200" baseline="0" dirty="0" smtClean="0">
                <a:solidFill>
                  <a:schemeClr val="bg1"/>
                </a:solidFill>
              </a:rPr>
              <a:t> channel, so</a:t>
            </a:r>
            <a:r>
              <a:rPr lang="en-US" altLang="ko-KR" sz="1200" dirty="0" smtClean="0">
                <a:solidFill>
                  <a:schemeClr val="bg1"/>
                </a:solidFill>
              </a:rPr>
              <a:t> add cut that number of leptons are less then two. </a:t>
            </a:r>
          </a:p>
          <a:p>
            <a:r>
              <a:rPr lang="en-US" altLang="ko-KR" sz="1200" dirty="0" smtClean="0">
                <a:solidFill>
                  <a:schemeClr val="bg1"/>
                </a:solidFill>
              </a:rPr>
              <a:t>As the result, QCD and </a:t>
            </a:r>
            <a:r>
              <a:rPr lang="en-US" altLang="ko-KR" sz="1200" dirty="0" err="1" smtClean="0">
                <a:solidFill>
                  <a:schemeClr val="bg1"/>
                </a:solidFill>
              </a:rPr>
              <a:t>W+Jets</a:t>
            </a:r>
            <a:r>
              <a:rPr lang="en-US" altLang="ko-KR" sz="1200" dirty="0" smtClean="0">
                <a:solidFill>
                  <a:schemeClr val="bg1"/>
                </a:solidFill>
              </a:rPr>
              <a:t> are excepted. But many </a:t>
            </a:r>
            <a:r>
              <a:rPr lang="en-US" altLang="ko-KR" sz="1200" dirty="0" err="1" smtClean="0">
                <a:solidFill>
                  <a:schemeClr val="bg1"/>
                </a:solidFill>
              </a:rPr>
              <a:t>dy</a:t>
            </a:r>
            <a:r>
              <a:rPr lang="en-US" altLang="ko-KR" sz="1200" dirty="0" smtClean="0">
                <a:solidFill>
                  <a:schemeClr val="bg1"/>
                </a:solidFill>
              </a:rPr>
              <a:t> are existed. So add more cut</a:t>
            </a:r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26884D-F8DA-4BBD-897D-F9CD02A53167}" type="slidenum">
              <a:rPr lang="ko-KR" altLang="en-US" smtClean="0">
                <a:solidFill>
                  <a:prstClr val="black"/>
                </a:solidFill>
              </a:rPr>
              <a:pPr/>
              <a:t>16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8012954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fr-F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 quark -&gt; jet으로 뿌려짐</a:t>
            </a:r>
            <a:endParaRPr lang="fr-FR" altLang="ko-KR" dirty="0" smtClean="0">
              <a:effectLst/>
            </a:endParaRPr>
          </a:p>
          <a:p>
            <a:pPr rtl="0"/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 중 muon이 있을 확률 : 20%</a:t>
            </a:r>
            <a:endParaRPr lang="ko-KR" altLang="ko-KR" dirty="0" smtClean="0">
              <a:effectLst/>
            </a:endParaRPr>
          </a:p>
          <a:p>
            <a:r>
              <a:rPr lang="ko-KR" altLang="en-US" dirty="0" smtClean="0"/>
              <a:t>따라서 컷을 준 </a:t>
            </a:r>
            <a:r>
              <a:rPr lang="ko-KR" altLang="en-US" dirty="0" err="1" smtClean="0"/>
              <a:t>젯에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wjet</a:t>
            </a:r>
            <a:r>
              <a:rPr lang="ko-KR" altLang="en-US" dirty="0" smtClean="0"/>
              <a:t>이 </a:t>
            </a:r>
            <a:r>
              <a:rPr lang="ko-KR" altLang="en-US" dirty="0" err="1" smtClean="0"/>
              <a:t>남아있게됨</a:t>
            </a:r>
            <a:endParaRPr lang="ko-KR" altLang="en-US" dirty="0" smtClean="0"/>
          </a:p>
          <a:p>
            <a:endParaRPr lang="en-US" altLang="ko-KR" dirty="0" smtClean="0"/>
          </a:p>
          <a:p>
            <a:r>
              <a:rPr lang="en-US" altLang="ko-KR" sz="1200" dirty="0" smtClean="0">
                <a:solidFill>
                  <a:schemeClr val="bg1"/>
                </a:solidFill>
              </a:rPr>
              <a:t>I add cut that number of b-quark tagged jets are less then two.  </a:t>
            </a:r>
          </a:p>
          <a:p>
            <a:r>
              <a:rPr lang="en-US" altLang="ko-KR" sz="1200" dirty="0" smtClean="0">
                <a:solidFill>
                  <a:schemeClr val="bg1"/>
                </a:solidFill>
              </a:rPr>
              <a:t>As the result, I gained good histogram. Most of the bin is </a:t>
            </a:r>
            <a:r>
              <a:rPr lang="en-US" altLang="ko-KR" sz="1200" dirty="0" err="1" smtClean="0">
                <a:solidFill>
                  <a:schemeClr val="bg1"/>
                </a:solidFill>
              </a:rPr>
              <a:t>ttbar</a:t>
            </a:r>
            <a:r>
              <a:rPr lang="en-US" altLang="ko-KR" sz="1200" dirty="0" smtClean="0">
                <a:solidFill>
                  <a:schemeClr val="bg1"/>
                </a:solidFill>
              </a:rPr>
              <a:t>.</a:t>
            </a:r>
          </a:p>
          <a:p>
            <a:r>
              <a:rPr lang="en-US" altLang="ko-KR" sz="1200" dirty="0" smtClean="0">
                <a:solidFill>
                  <a:schemeClr val="bg1"/>
                </a:solidFill>
              </a:rPr>
              <a:t>The</a:t>
            </a:r>
            <a:r>
              <a:rPr lang="en-US" altLang="ko-KR" sz="1200" baseline="0" dirty="0" smtClean="0">
                <a:solidFill>
                  <a:schemeClr val="bg1"/>
                </a:solidFill>
              </a:rPr>
              <a:t> reason about yellow histogram is that b-quark is </a:t>
            </a:r>
            <a:r>
              <a:rPr lang="en-US" altLang="ko-KR" sz="1200" baseline="0" dirty="0" err="1" smtClean="0">
                <a:solidFill>
                  <a:schemeClr val="bg1"/>
                </a:solidFill>
              </a:rPr>
              <a:t>scatterd</a:t>
            </a:r>
            <a:r>
              <a:rPr lang="en-US" altLang="ko-KR" sz="1200" baseline="0" dirty="0" smtClean="0">
                <a:solidFill>
                  <a:schemeClr val="bg1"/>
                </a:solidFill>
              </a:rPr>
              <a:t> in the jet. And the probability of jet included muon is twenty percent.</a:t>
            </a:r>
          </a:p>
          <a:p>
            <a:r>
              <a:rPr lang="en-US" altLang="ko-KR" sz="1200" baseline="0" dirty="0" smtClean="0">
                <a:solidFill>
                  <a:schemeClr val="bg1"/>
                </a:solidFill>
              </a:rPr>
              <a:t>So, yellow bin existed. –hey, it is not my result! It is </a:t>
            </a:r>
            <a:r>
              <a:rPr lang="en-US" altLang="ko-KR" sz="1200" baseline="0" dirty="0" err="1" smtClean="0">
                <a:solidFill>
                  <a:schemeClr val="bg1"/>
                </a:solidFill>
              </a:rPr>
              <a:t>sumin`s</a:t>
            </a:r>
            <a:r>
              <a:rPr lang="en-US" altLang="ko-KR" sz="1200" baseline="0" dirty="0" smtClean="0">
                <a:solidFill>
                  <a:schemeClr val="bg1"/>
                </a:solidFill>
              </a:rPr>
              <a:t> result!</a:t>
            </a:r>
            <a:endParaRPr lang="ko-KR" altLang="en-US" sz="1200" dirty="0" smtClean="0">
              <a:solidFill>
                <a:schemeClr val="bg1"/>
              </a:solidFill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26884D-F8DA-4BBD-897D-F9CD02A53167}" type="slidenum">
              <a:rPr lang="ko-KR" altLang="en-US" smtClean="0">
                <a:solidFill>
                  <a:prstClr val="black"/>
                </a:solidFill>
              </a:rPr>
              <a:pPr/>
              <a:t>17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649547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fr-F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 quark -&gt; jet으로 뿌려짐</a:t>
            </a:r>
            <a:endParaRPr lang="fr-FR" altLang="ko-KR" dirty="0" smtClean="0">
              <a:effectLst/>
            </a:endParaRPr>
          </a:p>
          <a:p>
            <a:pPr rtl="0"/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 중 muon이 있을 확률 : 20%</a:t>
            </a:r>
            <a:endParaRPr lang="ko-KR" altLang="ko-KR" dirty="0" smtClean="0">
              <a:effectLst/>
            </a:endParaRPr>
          </a:p>
          <a:p>
            <a:r>
              <a:rPr lang="ko-KR" altLang="en-US" dirty="0" smtClean="0"/>
              <a:t>따라서 컷을 준 </a:t>
            </a:r>
            <a:r>
              <a:rPr lang="ko-KR" altLang="en-US" dirty="0" err="1" smtClean="0"/>
              <a:t>젯에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wjet</a:t>
            </a:r>
            <a:r>
              <a:rPr lang="ko-KR" altLang="en-US" dirty="0" smtClean="0"/>
              <a:t>이 </a:t>
            </a:r>
            <a:r>
              <a:rPr lang="ko-KR" altLang="en-US" dirty="0" err="1" smtClean="0"/>
              <a:t>남아있게됨</a:t>
            </a:r>
            <a:endParaRPr lang="ko-KR" altLang="en-US" dirty="0" smtClean="0"/>
          </a:p>
          <a:p>
            <a:endParaRPr lang="en-US" altLang="ko-KR" dirty="0" smtClean="0"/>
          </a:p>
          <a:p>
            <a:r>
              <a:rPr lang="en-US" altLang="ko-KR" sz="1200" dirty="0" smtClean="0">
                <a:solidFill>
                  <a:schemeClr val="bg1"/>
                </a:solidFill>
              </a:rPr>
              <a:t>I add cut that number of b-quark tagged jets are less then two.  </a:t>
            </a:r>
          </a:p>
          <a:p>
            <a:r>
              <a:rPr lang="en-US" altLang="ko-KR" sz="1200" dirty="0" smtClean="0">
                <a:solidFill>
                  <a:schemeClr val="bg1"/>
                </a:solidFill>
              </a:rPr>
              <a:t>As the result, I gained good histogram. Most of the bin is </a:t>
            </a:r>
            <a:r>
              <a:rPr lang="en-US" altLang="ko-KR" sz="1200" dirty="0" err="1" smtClean="0">
                <a:solidFill>
                  <a:schemeClr val="bg1"/>
                </a:solidFill>
              </a:rPr>
              <a:t>ttbar</a:t>
            </a:r>
            <a:r>
              <a:rPr lang="en-US" altLang="ko-KR" sz="1200" dirty="0" smtClean="0">
                <a:solidFill>
                  <a:schemeClr val="bg1"/>
                </a:solidFill>
              </a:rPr>
              <a:t>.</a:t>
            </a:r>
          </a:p>
          <a:p>
            <a:r>
              <a:rPr lang="en-US" altLang="ko-KR" sz="1200" dirty="0" smtClean="0">
                <a:solidFill>
                  <a:schemeClr val="bg1"/>
                </a:solidFill>
              </a:rPr>
              <a:t>The</a:t>
            </a:r>
            <a:r>
              <a:rPr lang="en-US" altLang="ko-KR" sz="1200" baseline="0" dirty="0" smtClean="0">
                <a:solidFill>
                  <a:schemeClr val="bg1"/>
                </a:solidFill>
              </a:rPr>
              <a:t> reason about yellow histogram is that b-quark is </a:t>
            </a:r>
            <a:r>
              <a:rPr lang="en-US" altLang="ko-KR" sz="1200" baseline="0" dirty="0" err="1" smtClean="0">
                <a:solidFill>
                  <a:schemeClr val="bg1"/>
                </a:solidFill>
              </a:rPr>
              <a:t>scatterd</a:t>
            </a:r>
            <a:r>
              <a:rPr lang="en-US" altLang="ko-KR" sz="1200" baseline="0" dirty="0" smtClean="0">
                <a:solidFill>
                  <a:schemeClr val="bg1"/>
                </a:solidFill>
              </a:rPr>
              <a:t> in the jet. And the probability of jet included muon is twenty percent.</a:t>
            </a:r>
          </a:p>
          <a:p>
            <a:r>
              <a:rPr lang="en-US" altLang="ko-KR" sz="1200" baseline="0" dirty="0" smtClean="0">
                <a:solidFill>
                  <a:schemeClr val="bg1"/>
                </a:solidFill>
              </a:rPr>
              <a:t>So, yellow bin existed. –hey, it is not my result! It is </a:t>
            </a:r>
            <a:r>
              <a:rPr lang="en-US" altLang="ko-KR" sz="1200" baseline="0" dirty="0" err="1" smtClean="0">
                <a:solidFill>
                  <a:schemeClr val="bg1"/>
                </a:solidFill>
              </a:rPr>
              <a:t>sumin`s</a:t>
            </a:r>
            <a:r>
              <a:rPr lang="en-US" altLang="ko-KR" sz="1200" baseline="0" dirty="0" smtClean="0">
                <a:solidFill>
                  <a:schemeClr val="bg1"/>
                </a:solidFill>
              </a:rPr>
              <a:t> result!</a:t>
            </a:r>
            <a:endParaRPr lang="ko-KR" altLang="en-US" sz="1200" dirty="0" smtClean="0">
              <a:solidFill>
                <a:schemeClr val="bg1"/>
              </a:solidFill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26884D-F8DA-4BBD-897D-F9CD02A53167}" type="slidenum">
              <a:rPr lang="ko-KR" altLang="en-US" smtClean="0">
                <a:solidFill>
                  <a:prstClr val="black"/>
                </a:solidFill>
              </a:rPr>
              <a:pPr/>
              <a:t>18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3468134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색깔있는곳</a:t>
            </a:r>
            <a:r>
              <a:rPr lang="ko-KR" altLang="en-US" dirty="0" smtClean="0"/>
              <a:t>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이론</a:t>
            </a:r>
            <a:endParaRPr lang="en-US" altLang="ko-KR" dirty="0" smtClean="0"/>
          </a:p>
          <a:p>
            <a:r>
              <a:rPr lang="ko-KR" altLang="en-US" dirty="0" smtClean="0"/>
              <a:t>실제 실험</a:t>
            </a:r>
            <a:r>
              <a:rPr lang="en-US" altLang="ko-KR" dirty="0" smtClean="0"/>
              <a:t>-&gt; data</a:t>
            </a:r>
          </a:p>
          <a:p>
            <a:r>
              <a:rPr lang="ko-KR" altLang="en-US" dirty="0" smtClean="0"/>
              <a:t>그래서 노란색 쳐내면 </a:t>
            </a:r>
            <a:r>
              <a:rPr lang="en-US" altLang="ko-KR" dirty="0" err="1" smtClean="0"/>
              <a:t>ttbar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개수 나옴</a:t>
            </a:r>
            <a:r>
              <a:rPr lang="en-US" altLang="ko-KR" baseline="0" dirty="0" smtClean="0"/>
              <a:t>. -&gt; </a:t>
            </a:r>
            <a:r>
              <a:rPr lang="ko-KR" altLang="en-US" baseline="0" dirty="0" smtClean="0"/>
              <a:t>이를 이용해 단면적 구함</a:t>
            </a:r>
            <a:r>
              <a:rPr lang="en-US" altLang="ko-KR" baseline="0" dirty="0" smtClean="0"/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>
                <a:solidFill>
                  <a:schemeClr val="bg1"/>
                </a:solidFill>
              </a:rPr>
              <a:t>Except dy. </a:t>
            </a:r>
            <a:r>
              <a:rPr lang="en-US" altLang="ko-KR" sz="1200" dirty="0" err="1" smtClean="0">
                <a:solidFill>
                  <a:schemeClr val="bg1"/>
                </a:solidFill>
              </a:rPr>
              <a:t>Bjet</a:t>
            </a:r>
            <a:r>
              <a:rPr lang="ko-KR" altLang="en-US" sz="1200" dirty="0" smtClean="0">
                <a:solidFill>
                  <a:schemeClr val="bg1"/>
                </a:solidFill>
              </a:rPr>
              <a:t>이 </a:t>
            </a:r>
            <a:r>
              <a:rPr lang="en-US" altLang="ko-KR" sz="1200" dirty="0" smtClean="0">
                <a:solidFill>
                  <a:schemeClr val="bg1"/>
                </a:solidFill>
              </a:rPr>
              <a:t>0</a:t>
            </a:r>
            <a:r>
              <a:rPr lang="ko-KR" altLang="en-US" sz="1200" dirty="0" err="1" smtClean="0">
                <a:solidFill>
                  <a:schemeClr val="bg1"/>
                </a:solidFill>
              </a:rPr>
              <a:t>개인거</a:t>
            </a:r>
            <a:r>
              <a:rPr lang="ko-KR" altLang="en-US" sz="1200" dirty="0" smtClean="0">
                <a:solidFill>
                  <a:schemeClr val="bg1"/>
                </a:solidFill>
              </a:rPr>
              <a:t> </a:t>
            </a:r>
            <a:r>
              <a:rPr lang="ko-KR" altLang="en-US" sz="1200" dirty="0" err="1" smtClean="0">
                <a:solidFill>
                  <a:schemeClr val="bg1"/>
                </a:solidFill>
              </a:rPr>
              <a:t>짤라냄</a:t>
            </a:r>
            <a:endParaRPr lang="en-US" altLang="ko-KR" sz="1200" dirty="0" smtClean="0">
              <a:solidFill>
                <a:schemeClr val="bg1"/>
              </a:solidFill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 smtClean="0">
              <a:solidFill>
                <a:schemeClr val="bg1"/>
              </a:solidFill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>
                <a:solidFill>
                  <a:schemeClr val="bg1"/>
                </a:solidFill>
              </a:rPr>
              <a:t>I add number of b-quark jets is less then one, I gained very strange histogram about mass of jets. but, Number of jets histogram looks</a:t>
            </a:r>
            <a:r>
              <a:rPr lang="en-US" altLang="ko-KR" sz="1200" baseline="0" dirty="0" smtClean="0">
                <a:solidFill>
                  <a:schemeClr val="bg1"/>
                </a:solidFill>
              </a:rPr>
              <a:t> like good</a:t>
            </a:r>
            <a:r>
              <a:rPr lang="en-US" altLang="ko-KR" sz="1200" dirty="0" smtClean="0">
                <a:solidFill>
                  <a:schemeClr val="bg1"/>
                </a:solidFill>
              </a:rPr>
              <a:t>. Why</a:t>
            </a:r>
            <a:r>
              <a:rPr lang="en-US" altLang="ko-KR" sz="1200" baseline="0" dirty="0" smtClean="0">
                <a:solidFill>
                  <a:schemeClr val="bg1"/>
                </a:solidFill>
              </a:rPr>
              <a:t> is it?</a:t>
            </a:r>
            <a:endParaRPr lang="ko-KR" altLang="en-US" sz="1200" dirty="0" smtClean="0">
              <a:solidFill>
                <a:schemeClr val="bg1"/>
              </a:solidFill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26884D-F8DA-4BBD-897D-F9CD02A53167}" type="slidenum">
              <a:rPr lang="ko-KR" altLang="en-US" smtClean="0">
                <a:solidFill>
                  <a:prstClr val="black"/>
                </a:solidFill>
              </a:rPr>
              <a:pPr/>
              <a:t>19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0952647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색깔있는곳</a:t>
            </a:r>
            <a:r>
              <a:rPr lang="ko-KR" altLang="en-US" dirty="0" smtClean="0"/>
              <a:t>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이론</a:t>
            </a:r>
            <a:endParaRPr lang="en-US" altLang="ko-KR" dirty="0" smtClean="0"/>
          </a:p>
          <a:p>
            <a:r>
              <a:rPr lang="ko-KR" altLang="en-US" dirty="0" smtClean="0"/>
              <a:t>실제 실험</a:t>
            </a:r>
            <a:r>
              <a:rPr lang="en-US" altLang="ko-KR" dirty="0" smtClean="0"/>
              <a:t>-&gt; data</a:t>
            </a:r>
          </a:p>
          <a:p>
            <a:r>
              <a:rPr lang="ko-KR" altLang="en-US" dirty="0" smtClean="0"/>
              <a:t>그래서 노란색 쳐내면 </a:t>
            </a:r>
            <a:r>
              <a:rPr lang="en-US" altLang="ko-KR" dirty="0" err="1" smtClean="0"/>
              <a:t>ttbar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개수 나옴</a:t>
            </a:r>
            <a:r>
              <a:rPr lang="en-US" altLang="ko-KR" baseline="0" dirty="0" smtClean="0"/>
              <a:t>. -&gt; </a:t>
            </a:r>
            <a:r>
              <a:rPr lang="ko-KR" altLang="en-US" baseline="0" dirty="0" smtClean="0"/>
              <a:t>이를 이용해 단면적 구함</a:t>
            </a:r>
            <a:r>
              <a:rPr lang="en-US" altLang="ko-KR" baseline="0" dirty="0" smtClean="0"/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>
                <a:solidFill>
                  <a:schemeClr val="bg1"/>
                </a:solidFill>
              </a:rPr>
              <a:t>Except dy. </a:t>
            </a:r>
            <a:r>
              <a:rPr lang="en-US" altLang="ko-KR" sz="1200" dirty="0" err="1" smtClean="0">
                <a:solidFill>
                  <a:schemeClr val="bg1"/>
                </a:solidFill>
              </a:rPr>
              <a:t>Bjet</a:t>
            </a:r>
            <a:r>
              <a:rPr lang="ko-KR" altLang="en-US" sz="1200" dirty="0" smtClean="0">
                <a:solidFill>
                  <a:schemeClr val="bg1"/>
                </a:solidFill>
              </a:rPr>
              <a:t>이 </a:t>
            </a:r>
            <a:r>
              <a:rPr lang="en-US" altLang="ko-KR" sz="1200" dirty="0" smtClean="0">
                <a:solidFill>
                  <a:schemeClr val="bg1"/>
                </a:solidFill>
              </a:rPr>
              <a:t>0</a:t>
            </a:r>
            <a:r>
              <a:rPr lang="ko-KR" altLang="en-US" sz="1200" dirty="0" err="1" smtClean="0">
                <a:solidFill>
                  <a:schemeClr val="bg1"/>
                </a:solidFill>
              </a:rPr>
              <a:t>개인거</a:t>
            </a:r>
            <a:r>
              <a:rPr lang="ko-KR" altLang="en-US" sz="1200" dirty="0" smtClean="0">
                <a:solidFill>
                  <a:schemeClr val="bg1"/>
                </a:solidFill>
              </a:rPr>
              <a:t> </a:t>
            </a:r>
            <a:r>
              <a:rPr lang="ko-KR" altLang="en-US" sz="1200" dirty="0" err="1" smtClean="0">
                <a:solidFill>
                  <a:schemeClr val="bg1"/>
                </a:solidFill>
              </a:rPr>
              <a:t>짤라냄</a:t>
            </a:r>
            <a:endParaRPr lang="en-US" altLang="ko-KR" sz="1200" dirty="0" smtClean="0">
              <a:solidFill>
                <a:schemeClr val="bg1"/>
              </a:solidFill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 smtClean="0">
              <a:solidFill>
                <a:schemeClr val="bg1"/>
              </a:solidFill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>
                <a:solidFill>
                  <a:schemeClr val="bg1"/>
                </a:solidFill>
              </a:rPr>
              <a:t>I add number of b-quark jets is less then one, I gained very strange histogram about mass of jets. but, Number of jets histogram looks</a:t>
            </a:r>
            <a:r>
              <a:rPr lang="en-US" altLang="ko-KR" sz="1200" baseline="0" dirty="0" smtClean="0">
                <a:solidFill>
                  <a:schemeClr val="bg1"/>
                </a:solidFill>
              </a:rPr>
              <a:t> like good</a:t>
            </a:r>
            <a:r>
              <a:rPr lang="en-US" altLang="ko-KR" sz="1200" dirty="0" smtClean="0">
                <a:solidFill>
                  <a:schemeClr val="bg1"/>
                </a:solidFill>
              </a:rPr>
              <a:t>. Why</a:t>
            </a:r>
            <a:r>
              <a:rPr lang="en-US" altLang="ko-KR" sz="1200" baseline="0" dirty="0" smtClean="0">
                <a:solidFill>
                  <a:schemeClr val="bg1"/>
                </a:solidFill>
              </a:rPr>
              <a:t> is it?</a:t>
            </a:r>
            <a:endParaRPr lang="ko-KR" altLang="en-US" sz="1200" dirty="0" smtClean="0">
              <a:solidFill>
                <a:schemeClr val="bg1"/>
              </a:solidFill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26884D-F8DA-4BBD-897D-F9CD02A53167}" type="slidenum">
              <a:rPr lang="ko-KR" altLang="en-US" smtClean="0">
                <a:solidFill>
                  <a:prstClr val="black"/>
                </a:solidFill>
              </a:rPr>
              <a:pPr/>
              <a:t>20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1565329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3" name="슬라이드 노트 개체 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altLang="ko-KR" baseline="0" dirty="0" err="1" smtClean="0"/>
                  <a:t>Crosssection</a:t>
                </a:r>
                <a:r>
                  <a:rPr lang="ko-KR" altLang="en-US" baseline="0" dirty="0" smtClean="0"/>
                  <a:t>의 오차 </a:t>
                </a:r>
                <a:r>
                  <a:rPr lang="en-US" altLang="ko-KR" baseline="0" dirty="0" smtClean="0"/>
                  <a:t>= </a:t>
                </a:r>
                <a:r>
                  <a:rPr lang="ko-KR" altLang="en-US" baseline="0" dirty="0" smtClean="0"/>
                  <a:t>계산하여 나온 </a:t>
                </a:r>
                <a:r>
                  <a:rPr lang="en-US" altLang="ko-KR" baseline="0" dirty="0" smtClean="0"/>
                  <a:t>cross section/root(Data)</a:t>
                </a:r>
              </a:p>
              <a:p>
                <a:r>
                  <a:rPr lang="en-US" altLang="ko-KR" baseline="0" dirty="0" smtClean="0"/>
                  <a:t>3</a:t>
                </a:r>
                <a:r>
                  <a:rPr lang="ko-KR" altLang="en-US" baseline="0" dirty="0" smtClean="0"/>
                  <a:t>시그마 안에서 맞으면 </a:t>
                </a:r>
                <a:r>
                  <a:rPr lang="ko-KR" altLang="en-US" baseline="0" dirty="0" err="1" smtClean="0"/>
                  <a:t>맞다고</a:t>
                </a:r>
                <a:r>
                  <a:rPr lang="ko-KR" altLang="en-US" baseline="0" dirty="0" smtClean="0"/>
                  <a:t> 봄</a:t>
                </a:r>
                <a:r>
                  <a:rPr lang="en-US" altLang="ko-KR" baseline="0" dirty="0" smtClean="0"/>
                  <a:t>. </a:t>
                </a:r>
                <a:r>
                  <a:rPr lang="ko-KR" altLang="en-US" baseline="0" dirty="0" smtClean="0"/>
                  <a:t>그리고 실험적인 오차는 고려 안하고 통계적 오차만 고려함</a:t>
                </a:r>
                <a:r>
                  <a:rPr lang="en-US" altLang="ko-KR" baseline="0" dirty="0" smtClean="0"/>
                  <a:t>.</a:t>
                </a:r>
              </a:p>
              <a:p>
                <a:endParaRPr lang="en-US" altLang="ko-KR" baseline="0" dirty="0" smtClean="0"/>
              </a:p>
              <a:p>
                <a:r>
                  <a:rPr lang="en-US" altLang="ko-KR" baseline="0" dirty="0" smtClean="0"/>
                  <a:t>triggerIsoMuon24 : </a:t>
                </a:r>
                <a:r>
                  <a:rPr lang="ko-KR" altLang="en-US" baseline="0" dirty="0" smtClean="0"/>
                  <a:t>깨끗한 신호를 가진 </a:t>
                </a:r>
                <a:r>
                  <a:rPr lang="ko-KR" altLang="en-US" baseline="0" dirty="0" err="1" smtClean="0"/>
                  <a:t>뮤온을</a:t>
                </a:r>
                <a:r>
                  <a:rPr lang="ko-KR" altLang="en-US" baseline="0" dirty="0" smtClean="0"/>
                  <a:t> 디스크에 저장하기 위한 간단한 알고리즘</a:t>
                </a:r>
                <a:r>
                  <a:rPr lang="en-US" altLang="ko-KR" baseline="0" dirty="0" smtClean="0"/>
                  <a:t>. -&gt; 24GeV </a:t>
                </a:r>
                <a:r>
                  <a:rPr lang="ko-KR" altLang="en-US" baseline="0" dirty="0" smtClean="0"/>
                  <a:t>이상인 것</a:t>
                </a:r>
                <a:r>
                  <a:rPr lang="en-US" altLang="ko-KR" baseline="0" dirty="0" smtClean="0"/>
                  <a:t>.</a:t>
                </a:r>
              </a:p>
            </p:txBody>
          </p:sp>
        </mc:Choice>
        <mc:Fallback>
          <p:sp>
            <p:nvSpPr>
              <p:cNvPr id="3" name="슬라이드 노트 개체 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altLang="ko-KR" dirty="0" smtClean="0"/>
                  <a:t>Q1</a:t>
                </a:r>
                <a:r>
                  <a:rPr lang="en-US" altLang="ko-KR" baseline="0" dirty="0" smtClean="0"/>
                  <a:t> : </a:t>
                </a:r>
                <a:r>
                  <a:rPr lang="en-US" altLang="ko-KR" baseline="0" dirty="0" err="1" smtClean="0"/>
                  <a:t>CrossSection</a:t>
                </a:r>
                <a:r>
                  <a:rPr lang="en-US" altLang="ko-KR" baseline="0" dirty="0" smtClean="0"/>
                  <a:t> = Number of Data – Number of Background / Luminosity * e </a:t>
                </a:r>
                <a:r>
                  <a:rPr lang="ko-KR" altLang="en-US" baseline="0" dirty="0" smtClean="0"/>
                  <a:t>였는데 그땐 값이 각각 </a:t>
                </a:r>
                <a:r>
                  <a:rPr lang="en-US" altLang="ko-KR" baseline="0" dirty="0" smtClean="0"/>
                  <a:t>(2918.414, -362.850, 82.510, 93.871) </a:t>
                </a:r>
                <a:r>
                  <a:rPr lang="ko-KR" altLang="en-US" baseline="0" dirty="0" smtClean="0"/>
                  <a:t>이 나오는데 이러한 차이가 왜 발생하는가</a:t>
                </a:r>
                <a:r>
                  <a:rPr lang="en-US" altLang="ko-KR" baseline="0" dirty="0" smtClean="0"/>
                  <a:t>.</a:t>
                </a:r>
              </a:p>
              <a:p>
                <a:r>
                  <a:rPr lang="ko-KR" altLang="en-US" baseline="0" dirty="0" smtClean="0"/>
                  <a:t>실 데이터와 시뮬레이션이 차이가 없다면 </a:t>
                </a:r>
                <a:r>
                  <a:rPr lang="en-US" altLang="ko-KR" baseline="0" dirty="0" smtClean="0"/>
                  <a:t>Number of Data – Number of Background </a:t>
                </a:r>
                <a:r>
                  <a:rPr lang="en-US" altLang="ko-KR" i="0" baseline="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≅</a:t>
                </a:r>
                <a:r>
                  <a:rPr lang="en-US" altLang="ko-KR" baseline="0" dirty="0" smtClean="0"/>
                  <a:t> Number of </a:t>
                </a:r>
                <a:r>
                  <a:rPr lang="en-US" altLang="ko-KR" baseline="0" dirty="0" err="1" smtClean="0"/>
                  <a:t>TTbar</a:t>
                </a:r>
                <a:r>
                  <a:rPr lang="en-US" altLang="ko-KR" baseline="0" dirty="0" smtClean="0"/>
                  <a:t> after selection</a:t>
                </a:r>
                <a:r>
                  <a:rPr lang="ko-KR" altLang="en-US" baseline="0" dirty="0" smtClean="0"/>
                  <a:t> 이 되야 하지 않나</a:t>
                </a:r>
                <a:r>
                  <a:rPr lang="en-US" altLang="ko-KR" baseline="0" dirty="0" smtClean="0"/>
                  <a:t>.</a:t>
                </a:r>
              </a:p>
              <a:p>
                <a:endParaRPr lang="en-US" altLang="ko-KR" baseline="0" dirty="0" smtClean="0"/>
              </a:p>
              <a:p>
                <a:r>
                  <a:rPr lang="en-US" altLang="ko-KR" baseline="0" dirty="0" smtClean="0"/>
                  <a:t>Q2 : Significance </a:t>
                </a:r>
                <a:r>
                  <a:rPr lang="ko-KR" altLang="en-US" baseline="0" dirty="0" smtClean="0"/>
                  <a:t>는 들쭉날쭉 한데 이게 무슨 의미를 갖는가</a:t>
                </a:r>
                <a:r>
                  <a:rPr lang="en-US" altLang="ko-KR" baseline="0" dirty="0" smtClean="0"/>
                  <a:t>. Significance</a:t>
                </a:r>
                <a:r>
                  <a:rPr lang="ko-KR" altLang="en-US" baseline="0" dirty="0" smtClean="0"/>
                  <a:t>가 좋을수록 </a:t>
                </a:r>
                <a:r>
                  <a:rPr lang="en-US" altLang="ko-KR" baseline="0" dirty="0" smtClean="0"/>
                  <a:t>Significance </a:t>
                </a:r>
                <a:r>
                  <a:rPr lang="en-US" altLang="ko-KR" i="0" baseline="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≅</a:t>
                </a:r>
                <a:r>
                  <a:rPr lang="en-US" altLang="ko-KR" baseline="0" dirty="0" smtClean="0"/>
                  <a:t> </a:t>
                </a:r>
                <a:r>
                  <a:rPr lang="en-US" altLang="ko-KR" baseline="0" dirty="0" err="1" smtClean="0"/>
                  <a:t>sqrt</a:t>
                </a:r>
                <a:r>
                  <a:rPr lang="en-US" altLang="ko-KR" baseline="0" dirty="0" smtClean="0"/>
                  <a:t>(Signal)</a:t>
                </a:r>
                <a:r>
                  <a:rPr lang="ko-KR" altLang="en-US" baseline="0" dirty="0" smtClean="0"/>
                  <a:t>이 되야 하지 않는가</a:t>
                </a:r>
                <a:r>
                  <a:rPr lang="en-US" altLang="ko-KR" baseline="0" dirty="0" smtClean="0"/>
                  <a:t>. </a:t>
                </a:r>
                <a:r>
                  <a:rPr lang="ko-KR" altLang="en-US" baseline="0" dirty="0" smtClean="0"/>
                  <a:t>너무 </a:t>
                </a:r>
                <a:r>
                  <a:rPr lang="ko-KR" altLang="en-US" baseline="0" dirty="0" err="1" smtClean="0"/>
                  <a:t>안맞는</a:t>
                </a:r>
                <a:r>
                  <a:rPr lang="ko-KR" altLang="en-US" baseline="0" dirty="0" smtClean="0"/>
                  <a:t> 것 같다</a:t>
                </a:r>
                <a:r>
                  <a:rPr lang="en-US" altLang="ko-KR" baseline="0" dirty="0" smtClean="0"/>
                  <a:t>.</a:t>
                </a:r>
              </a:p>
              <a:p>
                <a:endParaRPr lang="en-US" altLang="ko-KR" baseline="0" dirty="0" smtClean="0"/>
              </a:p>
              <a:p>
                <a:r>
                  <a:rPr lang="en-US" altLang="ko-KR" baseline="0" dirty="0" smtClean="0"/>
                  <a:t>Q3 : </a:t>
                </a:r>
                <a:r>
                  <a:rPr lang="ko-KR" altLang="en-US" baseline="0" dirty="0" smtClean="0"/>
                  <a:t>아무리 생각해도 </a:t>
                </a:r>
                <a:r>
                  <a:rPr lang="en-US" altLang="ko-KR" baseline="0" dirty="0" smtClean="0"/>
                  <a:t>Efficiency = Number of Data before Selection / Number of Data after Selection </a:t>
                </a:r>
                <a:r>
                  <a:rPr lang="ko-KR" altLang="en-US" baseline="0" dirty="0" smtClean="0"/>
                  <a:t>인 것 같다</a:t>
                </a:r>
                <a:r>
                  <a:rPr lang="en-US" altLang="ko-KR" baseline="0" dirty="0" smtClean="0"/>
                  <a:t>.</a:t>
                </a:r>
              </a:p>
            </p:txBody>
          </p:sp>
        </mc:Fallback>
      </mc:AlternateContent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26884D-F8DA-4BBD-897D-F9CD02A53167}" type="slidenum">
              <a:rPr lang="ko-KR" altLang="en-US" smtClean="0">
                <a:solidFill>
                  <a:prstClr val="black"/>
                </a:solidFill>
              </a:rPr>
              <a:pPr/>
              <a:t>21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42393374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3" name="슬라이드 노트 개체 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altLang="ko-KR" baseline="0" dirty="0" err="1" smtClean="0"/>
                  <a:t>crosssection</a:t>
                </a:r>
                <a:endParaRPr lang="en-US" altLang="ko-KR" baseline="0" dirty="0" smtClean="0"/>
              </a:p>
              <a:p>
                <a:r>
                  <a:rPr lang="en-US" altLang="ko-KR" baseline="0" dirty="0" smtClean="0"/>
                  <a:t>3 </a:t>
                </a:r>
                <a:r>
                  <a:rPr lang="ko-KR" altLang="en-US" baseline="0" dirty="0" smtClean="0"/>
                  <a:t>시그마 안에서 맞으면 </a:t>
                </a:r>
                <a:r>
                  <a:rPr lang="ko-KR" altLang="en-US" baseline="0" dirty="0" err="1" smtClean="0"/>
                  <a:t>맞다고</a:t>
                </a:r>
                <a:r>
                  <a:rPr lang="ko-KR" altLang="en-US" baseline="0" dirty="0" smtClean="0"/>
                  <a:t> 봄</a:t>
                </a:r>
                <a:r>
                  <a:rPr lang="en-US" altLang="ko-KR" baseline="0" dirty="0" smtClean="0"/>
                  <a:t>. </a:t>
                </a:r>
                <a:r>
                  <a:rPr lang="ko-KR" altLang="en-US" baseline="0" dirty="0" smtClean="0"/>
                  <a:t>그리고 실험적인 오차는 고려 안하고 통계적 오차만 고려함</a:t>
                </a:r>
                <a:r>
                  <a:rPr lang="en-US" altLang="ko-KR" baseline="0" dirty="0" smtClean="0"/>
                  <a:t>.</a:t>
                </a:r>
              </a:p>
              <a:p>
                <a:endParaRPr lang="en-US" altLang="ko-KR" baseline="0" dirty="0" smtClean="0"/>
              </a:p>
              <a:p>
                <a:r>
                  <a:rPr lang="en-US" altLang="ko-KR" baseline="0" dirty="0" smtClean="0"/>
                  <a:t>triggerIsoMuon24 : </a:t>
                </a:r>
                <a:r>
                  <a:rPr lang="ko-KR" altLang="en-US" baseline="0" dirty="0" smtClean="0"/>
                  <a:t>깨끗한 신호를 가진 </a:t>
                </a:r>
                <a:r>
                  <a:rPr lang="ko-KR" altLang="en-US" baseline="0" dirty="0" err="1" smtClean="0"/>
                  <a:t>뮤온을</a:t>
                </a:r>
                <a:r>
                  <a:rPr lang="ko-KR" altLang="en-US" baseline="0" dirty="0" smtClean="0"/>
                  <a:t> 디스크에 저장하기 위한 간단한 알고리즘</a:t>
                </a:r>
                <a:r>
                  <a:rPr lang="en-US" altLang="ko-KR" baseline="0" dirty="0" smtClean="0"/>
                  <a:t>. -&gt; 24GeV </a:t>
                </a:r>
                <a:r>
                  <a:rPr lang="ko-KR" altLang="en-US" baseline="0" dirty="0" smtClean="0"/>
                  <a:t>이상인 것</a:t>
                </a:r>
                <a:r>
                  <a:rPr lang="en-US" altLang="ko-KR" baseline="0" dirty="0" smtClean="0"/>
                  <a:t>.</a:t>
                </a:r>
              </a:p>
            </p:txBody>
          </p:sp>
        </mc:Choice>
        <mc:Fallback>
          <p:sp>
            <p:nvSpPr>
              <p:cNvPr id="3" name="슬라이드 노트 개체 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altLang="ko-KR" dirty="0" smtClean="0"/>
                  <a:t>Q1</a:t>
                </a:r>
                <a:r>
                  <a:rPr lang="en-US" altLang="ko-KR" baseline="0" dirty="0" smtClean="0"/>
                  <a:t> : </a:t>
                </a:r>
                <a:r>
                  <a:rPr lang="en-US" altLang="ko-KR" baseline="0" dirty="0" err="1" smtClean="0"/>
                  <a:t>CrossSection</a:t>
                </a:r>
                <a:r>
                  <a:rPr lang="en-US" altLang="ko-KR" baseline="0" dirty="0" smtClean="0"/>
                  <a:t> = Number of Data – Number of Background / Luminosity * e </a:t>
                </a:r>
                <a:r>
                  <a:rPr lang="ko-KR" altLang="en-US" baseline="0" dirty="0" smtClean="0"/>
                  <a:t>였는데 그땐 값이 각각 </a:t>
                </a:r>
                <a:r>
                  <a:rPr lang="en-US" altLang="ko-KR" baseline="0" dirty="0" smtClean="0"/>
                  <a:t>(2918.414, -362.850, 82.510, 93.871) </a:t>
                </a:r>
                <a:r>
                  <a:rPr lang="ko-KR" altLang="en-US" baseline="0" dirty="0" smtClean="0"/>
                  <a:t>이 나오는데 이러한 차이가 왜 발생하는가</a:t>
                </a:r>
                <a:r>
                  <a:rPr lang="en-US" altLang="ko-KR" baseline="0" dirty="0" smtClean="0"/>
                  <a:t>.</a:t>
                </a:r>
              </a:p>
              <a:p>
                <a:r>
                  <a:rPr lang="ko-KR" altLang="en-US" baseline="0" dirty="0" smtClean="0"/>
                  <a:t>실 데이터와 시뮬레이션이 차이가 없다면 </a:t>
                </a:r>
                <a:r>
                  <a:rPr lang="en-US" altLang="ko-KR" baseline="0" dirty="0" smtClean="0"/>
                  <a:t>Number of Data – Number of Background </a:t>
                </a:r>
                <a:r>
                  <a:rPr lang="en-US" altLang="ko-KR" i="0" baseline="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≅</a:t>
                </a:r>
                <a:r>
                  <a:rPr lang="en-US" altLang="ko-KR" baseline="0" dirty="0" smtClean="0"/>
                  <a:t> Number of </a:t>
                </a:r>
                <a:r>
                  <a:rPr lang="en-US" altLang="ko-KR" baseline="0" dirty="0" err="1" smtClean="0"/>
                  <a:t>TTbar</a:t>
                </a:r>
                <a:r>
                  <a:rPr lang="en-US" altLang="ko-KR" baseline="0" dirty="0" smtClean="0"/>
                  <a:t> after selection</a:t>
                </a:r>
                <a:r>
                  <a:rPr lang="ko-KR" altLang="en-US" baseline="0" dirty="0" smtClean="0"/>
                  <a:t> 이 되야 하지 않나</a:t>
                </a:r>
                <a:r>
                  <a:rPr lang="en-US" altLang="ko-KR" baseline="0" dirty="0" smtClean="0"/>
                  <a:t>.</a:t>
                </a:r>
              </a:p>
              <a:p>
                <a:endParaRPr lang="en-US" altLang="ko-KR" baseline="0" dirty="0" smtClean="0"/>
              </a:p>
              <a:p>
                <a:r>
                  <a:rPr lang="en-US" altLang="ko-KR" baseline="0" dirty="0" smtClean="0"/>
                  <a:t>Q2 : Significance </a:t>
                </a:r>
                <a:r>
                  <a:rPr lang="ko-KR" altLang="en-US" baseline="0" dirty="0" smtClean="0"/>
                  <a:t>는 들쭉날쭉 한데 이게 무슨 의미를 갖는가</a:t>
                </a:r>
                <a:r>
                  <a:rPr lang="en-US" altLang="ko-KR" baseline="0" dirty="0" smtClean="0"/>
                  <a:t>. Significance</a:t>
                </a:r>
                <a:r>
                  <a:rPr lang="ko-KR" altLang="en-US" baseline="0" dirty="0" smtClean="0"/>
                  <a:t>가 좋을수록 </a:t>
                </a:r>
                <a:r>
                  <a:rPr lang="en-US" altLang="ko-KR" baseline="0" dirty="0" smtClean="0"/>
                  <a:t>Significance </a:t>
                </a:r>
                <a:r>
                  <a:rPr lang="en-US" altLang="ko-KR" i="0" baseline="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≅</a:t>
                </a:r>
                <a:r>
                  <a:rPr lang="en-US" altLang="ko-KR" baseline="0" dirty="0" smtClean="0"/>
                  <a:t> </a:t>
                </a:r>
                <a:r>
                  <a:rPr lang="en-US" altLang="ko-KR" baseline="0" dirty="0" err="1" smtClean="0"/>
                  <a:t>sqrt</a:t>
                </a:r>
                <a:r>
                  <a:rPr lang="en-US" altLang="ko-KR" baseline="0" dirty="0" smtClean="0"/>
                  <a:t>(Signal)</a:t>
                </a:r>
                <a:r>
                  <a:rPr lang="ko-KR" altLang="en-US" baseline="0" dirty="0" smtClean="0"/>
                  <a:t>이 되야 하지 않는가</a:t>
                </a:r>
                <a:r>
                  <a:rPr lang="en-US" altLang="ko-KR" baseline="0" dirty="0" smtClean="0"/>
                  <a:t>. </a:t>
                </a:r>
                <a:r>
                  <a:rPr lang="ko-KR" altLang="en-US" baseline="0" dirty="0" smtClean="0"/>
                  <a:t>너무 </a:t>
                </a:r>
                <a:r>
                  <a:rPr lang="ko-KR" altLang="en-US" baseline="0" dirty="0" err="1" smtClean="0"/>
                  <a:t>안맞는</a:t>
                </a:r>
                <a:r>
                  <a:rPr lang="ko-KR" altLang="en-US" baseline="0" dirty="0" smtClean="0"/>
                  <a:t> 것 같다</a:t>
                </a:r>
                <a:r>
                  <a:rPr lang="en-US" altLang="ko-KR" baseline="0" dirty="0" smtClean="0"/>
                  <a:t>.</a:t>
                </a:r>
              </a:p>
              <a:p>
                <a:endParaRPr lang="en-US" altLang="ko-KR" baseline="0" dirty="0" smtClean="0"/>
              </a:p>
              <a:p>
                <a:r>
                  <a:rPr lang="en-US" altLang="ko-KR" baseline="0" dirty="0" smtClean="0"/>
                  <a:t>Q3 : </a:t>
                </a:r>
                <a:r>
                  <a:rPr lang="ko-KR" altLang="en-US" baseline="0" dirty="0" smtClean="0"/>
                  <a:t>아무리 생각해도 </a:t>
                </a:r>
                <a:r>
                  <a:rPr lang="en-US" altLang="ko-KR" baseline="0" dirty="0" smtClean="0"/>
                  <a:t>Efficiency = Number of Data before Selection / Number of Data after Selection </a:t>
                </a:r>
                <a:r>
                  <a:rPr lang="ko-KR" altLang="en-US" baseline="0" dirty="0" smtClean="0"/>
                  <a:t>인 것 같다</a:t>
                </a:r>
                <a:r>
                  <a:rPr lang="en-US" altLang="ko-KR" baseline="0" dirty="0" smtClean="0"/>
                  <a:t>.</a:t>
                </a:r>
              </a:p>
            </p:txBody>
          </p:sp>
        </mc:Fallback>
      </mc:AlternateContent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26884D-F8DA-4BBD-897D-F9CD02A53167}" type="slidenum">
              <a:rPr lang="ko-KR" altLang="en-US" smtClean="0">
                <a:solidFill>
                  <a:prstClr val="black"/>
                </a:solidFill>
              </a:rPr>
              <a:pPr/>
              <a:t>22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6999351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우리의 목적은 </a:t>
            </a:r>
            <a:r>
              <a:rPr lang="en-US" altLang="ko-KR" dirty="0" err="1" smtClean="0"/>
              <a:t>ttbar</a:t>
            </a:r>
            <a:r>
              <a:rPr lang="ko-KR" altLang="en-US" dirty="0" smtClean="0"/>
              <a:t>의 확률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crosssection</a:t>
            </a:r>
            <a:r>
              <a:rPr lang="en-US" altLang="ko-KR" dirty="0" smtClean="0"/>
              <a:t>-</a:t>
            </a:r>
            <a:r>
              <a:rPr lang="ko-KR" altLang="en-US" dirty="0" smtClean="0"/>
              <a:t>단면적</a:t>
            </a:r>
            <a:r>
              <a:rPr lang="en-US" altLang="ko-KR" dirty="0" smtClean="0"/>
              <a:t>) </a:t>
            </a:r>
            <a:r>
              <a:rPr lang="ko-KR" altLang="en-US" dirty="0" err="1" smtClean="0"/>
              <a:t>확인하는거</a:t>
            </a:r>
            <a:endParaRPr lang="en-US" altLang="ko-KR" dirty="0" smtClean="0"/>
          </a:p>
          <a:p>
            <a:r>
              <a:rPr lang="ko-KR" altLang="en-US" dirty="0" smtClean="0"/>
              <a:t>그래서 그것을 위해 먼저 표준모형</a:t>
            </a:r>
            <a:r>
              <a:rPr lang="ko-KR" altLang="en-US" baseline="0" dirty="0" smtClean="0"/>
              <a:t>의 입자에 대해서 간략하게 배웠고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그 다음 양성자가 충돌 할 때 </a:t>
            </a:r>
            <a:r>
              <a:rPr lang="ko-KR" altLang="en-US" baseline="0" dirty="0" err="1" smtClean="0"/>
              <a:t>무슨일이</a:t>
            </a:r>
            <a:r>
              <a:rPr lang="ko-KR" altLang="en-US" baseline="0" dirty="0" smtClean="0"/>
              <a:t> 벌어지는지 배웠다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그 뒤 루트 프레임워크를 어떻게 사용하는지 배움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그 뒤 요리조리 컷을 줘가면서 우리가 원하는 데이터를 얻어냈고 그것을 이용해서 크로스섹션을 구했다</a:t>
            </a:r>
            <a:r>
              <a:rPr lang="en-US" altLang="ko-KR" baseline="0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26884D-F8DA-4BBD-897D-F9CD02A53167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0845436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ts val="2240"/>
              </a:lnSpc>
              <a:spcBef>
                <a:spcPts val="1800"/>
              </a:spcBef>
              <a:buFont typeface="Arial"/>
              <a:buNone/>
              <a:defRPr/>
            </a:pPr>
            <a:r>
              <a:rPr lang="en-US" altLang="ko-KR" sz="1200" dirty="0" smtClean="0">
                <a:effectLst>
                  <a:glow rad="152400">
                    <a:schemeClr val="bg1">
                      <a:alpha val="75000"/>
                    </a:schemeClr>
                  </a:glow>
                </a:effectLst>
                <a:ea typeface="ＭＳ Ｐゴシック" charset="-128"/>
                <a:cs typeface="ＭＳ Ｐゴシック" charset="-128"/>
              </a:rPr>
              <a:t>27 km (17 miles) circumference</a:t>
            </a:r>
          </a:p>
          <a:p>
            <a:pPr marL="0" indent="0">
              <a:lnSpc>
                <a:spcPts val="2240"/>
              </a:lnSpc>
              <a:spcBef>
                <a:spcPts val="1800"/>
              </a:spcBef>
              <a:buFont typeface="Arial"/>
              <a:buNone/>
              <a:defRPr/>
            </a:pPr>
            <a:r>
              <a:rPr lang="en-US" altLang="ko-KR" sz="1200" dirty="0" smtClean="0">
                <a:effectLst>
                  <a:glow rad="152400">
                    <a:schemeClr val="bg1">
                      <a:alpha val="75000"/>
                    </a:schemeClr>
                  </a:glow>
                </a:effectLst>
                <a:ea typeface="ＭＳ Ｐゴシック" charset="-128"/>
                <a:cs typeface="ＭＳ Ｐゴシック" charset="-128"/>
              </a:rPr>
              <a:t>1600 superconducting magnets at 1.9° K     (-271.3° C   or   – 459.7° F)</a:t>
            </a:r>
          </a:p>
          <a:p>
            <a:pPr marL="0" indent="0">
              <a:lnSpc>
                <a:spcPts val="2240"/>
              </a:lnSpc>
              <a:spcBef>
                <a:spcPts val="1800"/>
              </a:spcBef>
              <a:buFont typeface="Arial"/>
              <a:buNone/>
              <a:defRPr/>
            </a:pPr>
            <a:r>
              <a:rPr lang="en-US" altLang="ko-KR" sz="1200" dirty="0" smtClean="0">
                <a:effectLst>
                  <a:glow rad="152400">
                    <a:schemeClr val="bg1">
                      <a:alpha val="75000"/>
                    </a:schemeClr>
                  </a:glow>
                </a:effectLst>
                <a:ea typeface="ＭＳ Ｐゴシック" charset="-128"/>
                <a:cs typeface="ＭＳ Ｐゴシック" charset="-128"/>
              </a:rPr>
              <a:t>120 </a:t>
            </a:r>
            <a:r>
              <a:rPr lang="en-US" altLang="ko-KR" sz="1200" dirty="0" err="1" smtClean="0">
                <a:effectLst>
                  <a:glow rad="152400">
                    <a:schemeClr val="bg1">
                      <a:alpha val="75000"/>
                    </a:schemeClr>
                  </a:glow>
                </a:effectLst>
                <a:ea typeface="ＭＳ Ｐゴシック" charset="-128"/>
                <a:cs typeface="ＭＳ Ｐゴシック" charset="-128"/>
              </a:rPr>
              <a:t>tonnes</a:t>
            </a:r>
            <a:r>
              <a:rPr lang="en-US" altLang="ko-KR" sz="1200" dirty="0" smtClean="0">
                <a:effectLst>
                  <a:glow rad="152400">
                    <a:schemeClr val="bg1">
                      <a:alpha val="75000"/>
                    </a:schemeClr>
                  </a:glow>
                </a:effectLst>
                <a:ea typeface="ＭＳ Ｐゴシック" charset="-128"/>
                <a:cs typeface="ＭＳ Ｐゴシック" charset="-128"/>
              </a:rPr>
              <a:t> of liquid helium</a:t>
            </a:r>
          </a:p>
          <a:p>
            <a:pPr marL="0" indent="0">
              <a:lnSpc>
                <a:spcPts val="2240"/>
              </a:lnSpc>
              <a:spcBef>
                <a:spcPts val="1800"/>
              </a:spcBef>
              <a:buFont typeface="Arial"/>
              <a:buNone/>
              <a:defRPr/>
            </a:pPr>
            <a:r>
              <a:rPr lang="en-US" altLang="ko-KR" sz="1200" dirty="0" smtClean="0">
                <a:effectLst>
                  <a:glow rad="152400">
                    <a:schemeClr val="bg1">
                      <a:alpha val="75000"/>
                    </a:schemeClr>
                  </a:glow>
                </a:effectLst>
                <a:ea typeface="ＭＳ Ｐゴシック" charset="-128"/>
                <a:cs typeface="ＭＳ Ｐゴシック" charset="-128"/>
              </a:rPr>
              <a:t>Accelerates beams of protons to </a:t>
            </a:r>
            <a:r>
              <a:rPr lang="en-US" altLang="ko-KR" sz="1100" dirty="0" smtClean="0">
                <a:effectLst>
                  <a:glow rad="152400">
                    <a:schemeClr val="bg1">
                      <a:alpha val="75000"/>
                    </a:schemeClr>
                  </a:glow>
                </a:effectLst>
                <a:ea typeface="ＭＳ Ｐゴシック" charset="-128"/>
                <a:cs typeface="ＭＳ Ｐゴシック" charset="-128"/>
              </a:rPr>
              <a:t>99.9999991%</a:t>
            </a:r>
            <a:r>
              <a:rPr lang="en-US" altLang="ko-KR" sz="1200" dirty="0" smtClean="0">
                <a:effectLst>
                  <a:glow rad="152400">
                    <a:schemeClr val="bg1">
                      <a:alpha val="75000"/>
                    </a:schemeClr>
                  </a:glow>
                </a:effectLst>
                <a:ea typeface="ＭＳ Ｐゴシック" charset="-128"/>
                <a:cs typeface="ＭＳ Ｐゴシック" charset="-128"/>
              </a:rPr>
              <a:t> the speed of light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26884D-F8DA-4BBD-897D-F9CD02A53167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944054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The Compact Muon Solenoid (CMS) is one of the two purpose detectors at the LHC accelerator</a:t>
            </a:r>
          </a:p>
          <a:p>
            <a:r>
              <a:rPr lang="en-US" altLang="ko-KR" dirty="0" smtClean="0"/>
              <a:t>CMS</a:t>
            </a:r>
            <a:r>
              <a:rPr lang="ko-KR" altLang="en-US" dirty="0" smtClean="0"/>
              <a:t>는 </a:t>
            </a:r>
            <a:r>
              <a:rPr lang="ko-KR" altLang="en-US" dirty="0" err="1" smtClean="0"/>
              <a:t>두개의</a:t>
            </a:r>
            <a:r>
              <a:rPr lang="ko-KR" altLang="en-US" dirty="0" smtClean="0"/>
              <a:t> 목적을 가진 </a:t>
            </a:r>
            <a:r>
              <a:rPr lang="ko-KR" altLang="en-US" dirty="0" err="1" smtClean="0"/>
              <a:t>디텍터</a:t>
            </a:r>
            <a:r>
              <a:rPr lang="ko-KR" altLang="en-US" baseline="0" dirty="0" smtClean="0"/>
              <a:t> 중 하나임</a:t>
            </a:r>
            <a:r>
              <a:rPr lang="ko-KR" altLang="en-US" dirty="0" smtClean="0"/>
              <a:t> </a:t>
            </a:r>
            <a:r>
              <a:rPr lang="en-US" altLang="ko-KR" dirty="0" smtClean="0"/>
              <a:t>LHC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가속기에서</a:t>
            </a:r>
            <a:r>
              <a:rPr lang="en-US" altLang="ko-KR" baseline="0" dirty="0" smtClean="0"/>
              <a:t>.</a:t>
            </a:r>
            <a:endParaRPr lang="en-US" altLang="ko-KR" dirty="0" smtClean="0"/>
          </a:p>
          <a:p>
            <a:r>
              <a:rPr lang="en-US" altLang="ko-KR" dirty="0" smtClean="0"/>
              <a:t>Compact muon</a:t>
            </a:r>
            <a:r>
              <a:rPr lang="en-US" altLang="ko-KR" baseline="0" dirty="0" smtClean="0"/>
              <a:t> solenoid is a particle detector that is designed to see a wide range of particles and phenomena produced in high-energy collisions in the LHC.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26884D-F8DA-4BBD-897D-F9CD02A53167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5776079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TT production</a:t>
            </a:r>
          </a:p>
          <a:p>
            <a:r>
              <a:rPr lang="en-US" altLang="ko-KR" dirty="0" smtClean="0"/>
              <a:t> TT</a:t>
            </a:r>
            <a:r>
              <a:rPr lang="ko-KR" altLang="en-US" baseline="0" dirty="0" smtClean="0"/>
              <a:t>는 </a:t>
            </a:r>
            <a:r>
              <a:rPr lang="en-US" altLang="ko-KR" baseline="0" dirty="0" err="1" smtClean="0"/>
              <a:t>qq</a:t>
            </a:r>
            <a:r>
              <a:rPr lang="en-US" altLang="ko-KR" baseline="0" dirty="0" smtClean="0"/>
              <a:t> annihilation </a:t>
            </a:r>
            <a:r>
              <a:rPr lang="ko-KR" altLang="en-US" baseline="0" dirty="0" smtClean="0"/>
              <a:t>또는 </a:t>
            </a:r>
            <a:r>
              <a:rPr lang="en-US" altLang="ko-KR" baseline="0" dirty="0" smtClean="0"/>
              <a:t>gluon </a:t>
            </a:r>
            <a:r>
              <a:rPr lang="en-US" altLang="ko-KR" baseline="0" dirty="0" err="1" smtClean="0"/>
              <a:t>fusio</a:t>
            </a:r>
            <a:r>
              <a:rPr lang="ko-KR" altLang="en-US" baseline="0" dirty="0" smtClean="0"/>
              <a:t>에 의해 생성된다</a:t>
            </a:r>
            <a:r>
              <a:rPr lang="en-US" altLang="ko-KR" baseline="0" dirty="0" smtClean="0"/>
              <a:t>. LHC </a:t>
            </a:r>
            <a:r>
              <a:rPr lang="ko-KR" altLang="en-US" baseline="0" dirty="0" smtClean="0"/>
              <a:t>가속기의 양성자 충돌에서 생성하는데 </a:t>
            </a:r>
            <a:r>
              <a:rPr lang="en-US" altLang="ko-KR" baseline="0" dirty="0" smtClean="0"/>
              <a:t>gluon </a:t>
            </a:r>
            <a:r>
              <a:rPr lang="en-US" altLang="ko-KR" baseline="0" dirty="0" err="1" smtClean="0"/>
              <a:t>fusio</a:t>
            </a:r>
            <a:r>
              <a:rPr lang="ko-KR" altLang="en-US" baseline="0" dirty="0" smtClean="0"/>
              <a:t>에 </a:t>
            </a:r>
            <a:r>
              <a:rPr lang="ko-KR" altLang="en-US" baseline="0" dirty="0" err="1" smtClean="0"/>
              <a:t>의한게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83%, QQ</a:t>
            </a:r>
            <a:r>
              <a:rPr lang="ko-KR" altLang="en-US" baseline="0" dirty="0" smtClean="0"/>
              <a:t>에 </a:t>
            </a:r>
            <a:r>
              <a:rPr lang="ko-KR" altLang="en-US" baseline="0" dirty="0" err="1" smtClean="0"/>
              <a:t>의한게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17%</a:t>
            </a:r>
            <a:r>
              <a:rPr lang="ko-KR" altLang="en-US" baseline="0" dirty="0" smtClean="0"/>
              <a:t>이다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26884D-F8DA-4BBD-897D-F9CD02A53167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1681991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1200" dirty="0" smtClean="0">
              <a:solidFill>
                <a:schemeClr val="bg1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26884D-F8DA-4BBD-897D-F9CD02A53167}" type="slidenum">
              <a:rPr lang="ko-KR" altLang="en-US" smtClean="0">
                <a:solidFill>
                  <a:prstClr val="black"/>
                </a:solidFill>
              </a:rPr>
              <a:pPr/>
              <a:t>12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8189661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dirty="0" smtClean="0">
                <a:solidFill>
                  <a:schemeClr val="bg1"/>
                </a:solidFill>
              </a:rPr>
              <a:t>We add some code about electron. In the same way at muon.</a:t>
            </a:r>
          </a:p>
          <a:p>
            <a:r>
              <a:rPr lang="en-US" altLang="ko-KR" sz="1200" dirty="0" smtClean="0">
                <a:solidFill>
                  <a:schemeClr val="bg1"/>
                </a:solidFill>
              </a:rPr>
              <a:t>We couldn`t find mass of electron. Because very few data was existed.</a:t>
            </a:r>
            <a:endParaRPr lang="ko-KR" altLang="en-US" sz="1200" dirty="0" smtClean="0">
              <a:solidFill>
                <a:schemeClr val="bg1"/>
              </a:solidFill>
            </a:endParaRPr>
          </a:p>
          <a:p>
            <a:endParaRPr lang="en-US" altLang="ko-KR" baseline="0" dirty="0" smtClean="0"/>
          </a:p>
          <a:p>
            <a:r>
              <a:rPr lang="en-US" altLang="ko-KR" dirty="0" smtClean="0"/>
              <a:t>Pick </a:t>
            </a:r>
            <a:r>
              <a:rPr lang="ko-KR" altLang="en-US" dirty="0" smtClean="0"/>
              <a:t>하나밖에 나타나지 않는 이유 </a:t>
            </a:r>
            <a:r>
              <a:rPr lang="en-US" altLang="ko-KR" dirty="0" smtClean="0"/>
              <a:t>: electron</a:t>
            </a:r>
            <a:r>
              <a:rPr lang="ko-KR" altLang="en-US" dirty="0" smtClean="0"/>
              <a:t>의 개수가 너무 적으므로 우리가 가진 데이터를 가지고 원하는 그래프를 그릴 수 없음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en-US" altLang="ko-KR" dirty="0" err="1" smtClean="0"/>
              <a:t>Dy</a:t>
            </a:r>
            <a:r>
              <a:rPr lang="en-US" altLang="ko-KR" baseline="0" dirty="0" smtClean="0"/>
              <a:t> : z boson process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26884D-F8DA-4BBD-897D-F9CD02A53167}" type="slidenum">
              <a:rPr lang="ko-KR" altLang="en-US" smtClean="0">
                <a:solidFill>
                  <a:prstClr val="black"/>
                </a:solidFill>
              </a:rPr>
              <a:pPr/>
              <a:t>13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42790167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dirty="0" smtClean="0">
                <a:solidFill>
                  <a:schemeClr val="bg1"/>
                </a:solidFill>
              </a:rPr>
              <a:t>발표 시 덧붙일 말 </a:t>
            </a:r>
            <a:r>
              <a:rPr lang="en-US" altLang="ko-KR" sz="1200" dirty="0" smtClean="0">
                <a:solidFill>
                  <a:schemeClr val="bg1"/>
                </a:solidFill>
              </a:rPr>
              <a:t>: </a:t>
            </a:r>
            <a:r>
              <a:rPr lang="ko-KR" altLang="en-US" sz="1200" dirty="0" smtClean="0">
                <a:solidFill>
                  <a:schemeClr val="bg1"/>
                </a:solidFill>
              </a:rPr>
              <a:t>본문에 쓴 이유로 인해 우리는 컷을 더 줄 필요가 있었다</a:t>
            </a:r>
            <a:r>
              <a:rPr lang="en-US" altLang="ko-KR" sz="1200" dirty="0" smtClean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26884D-F8DA-4BBD-897D-F9CD02A53167}" type="slidenum">
              <a:rPr lang="ko-KR" altLang="en-US" smtClean="0">
                <a:solidFill>
                  <a:prstClr val="black"/>
                </a:solidFill>
              </a:rPr>
              <a:pPr/>
              <a:t>14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371843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ko-KR" altLang="en-US" dirty="0" smtClean="0"/>
              <a:t>수민 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렙톤</a:t>
            </a:r>
            <a:r>
              <a:rPr lang="ko-KR" altLang="en-US" dirty="0" smtClean="0"/>
              <a:t> </a:t>
            </a:r>
            <a:r>
              <a:rPr lang="en-US" altLang="ko-KR" dirty="0" smtClean="0"/>
              <a:t>1</a:t>
            </a:r>
            <a:r>
              <a:rPr lang="ko-KR" altLang="en-US" dirty="0" smtClean="0"/>
              <a:t>개라 </a:t>
            </a:r>
            <a:r>
              <a:rPr lang="en-US" altLang="ko-KR" dirty="0" smtClean="0"/>
              <a:t>W-jets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나타남</a:t>
            </a:r>
            <a:r>
              <a:rPr lang="en-US" altLang="ko-KR" baseline="0" dirty="0" smtClean="0"/>
              <a:t>.</a:t>
            </a:r>
          </a:p>
          <a:p>
            <a:pPr rtl="0"/>
            <a:r>
              <a:rPr lang="ko-KR" altLang="en-US" baseline="0" dirty="0" smtClean="0"/>
              <a:t>나 </a:t>
            </a:r>
            <a:r>
              <a:rPr lang="en-US" altLang="ko-KR" baseline="0" dirty="0" smtClean="0"/>
              <a:t>: 2</a:t>
            </a:r>
            <a:r>
              <a:rPr lang="ko-KR" altLang="en-US" baseline="0" dirty="0" smtClean="0"/>
              <a:t>개라 </a:t>
            </a:r>
            <a:r>
              <a:rPr lang="en-US" altLang="ko-KR" baseline="0" dirty="0" smtClean="0"/>
              <a:t>W-jets </a:t>
            </a:r>
            <a:r>
              <a:rPr lang="ko-KR" altLang="en-US" baseline="0" dirty="0" smtClean="0"/>
              <a:t>쳐냄 </a:t>
            </a:r>
            <a:r>
              <a:rPr lang="en-US" altLang="ko-KR" baseline="0" dirty="0" smtClean="0"/>
              <a:t>( W-jets</a:t>
            </a:r>
            <a:r>
              <a:rPr lang="ko-KR" altLang="en-US" baseline="0" dirty="0" smtClean="0"/>
              <a:t>는 </a:t>
            </a:r>
            <a:r>
              <a:rPr lang="ko-KR" altLang="en-US" baseline="0" dirty="0" err="1" smtClean="0"/>
              <a:t>렙톤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1</a:t>
            </a:r>
            <a:r>
              <a:rPr lang="ko-KR" altLang="en-US" baseline="0" dirty="0" smtClean="0"/>
              <a:t>개</a:t>
            </a:r>
            <a:r>
              <a:rPr lang="en-US" altLang="ko-KR" baseline="0" dirty="0" smtClean="0"/>
              <a:t>)</a:t>
            </a:r>
          </a:p>
          <a:p>
            <a:pPr rtl="0"/>
            <a:endParaRPr lang="en-US" altLang="ko-KR" baseline="0" dirty="0" smtClean="0"/>
          </a:p>
          <a:p>
            <a:r>
              <a:rPr lang="en-US" altLang="ko-KR" sz="1200" dirty="0" smtClean="0">
                <a:solidFill>
                  <a:schemeClr val="bg1"/>
                </a:solidFill>
              </a:rPr>
              <a:t>I had</a:t>
            </a:r>
            <a:r>
              <a:rPr lang="en-US" altLang="ko-KR" sz="1200" baseline="0" dirty="0" smtClean="0">
                <a:solidFill>
                  <a:schemeClr val="bg1"/>
                </a:solidFill>
              </a:rPr>
              <a:t> to find di-</a:t>
            </a:r>
            <a:r>
              <a:rPr lang="en-US" altLang="ko-KR" sz="1200" baseline="0" dirty="0" err="1" smtClean="0">
                <a:solidFill>
                  <a:schemeClr val="bg1"/>
                </a:solidFill>
              </a:rPr>
              <a:t>leptonic</a:t>
            </a:r>
            <a:r>
              <a:rPr lang="en-US" altLang="ko-KR" sz="1200" baseline="0" dirty="0" smtClean="0">
                <a:solidFill>
                  <a:schemeClr val="bg1"/>
                </a:solidFill>
              </a:rPr>
              <a:t> channel, so</a:t>
            </a:r>
            <a:r>
              <a:rPr lang="en-US" altLang="ko-KR" sz="1200" dirty="0" smtClean="0">
                <a:solidFill>
                  <a:schemeClr val="bg1"/>
                </a:solidFill>
              </a:rPr>
              <a:t> add cut that number of leptons are less then two. </a:t>
            </a:r>
          </a:p>
          <a:p>
            <a:r>
              <a:rPr lang="en-US" altLang="ko-KR" sz="1200" dirty="0" smtClean="0">
                <a:solidFill>
                  <a:schemeClr val="bg1"/>
                </a:solidFill>
              </a:rPr>
              <a:t>As the result, QCD and </a:t>
            </a:r>
            <a:r>
              <a:rPr lang="en-US" altLang="ko-KR" sz="1200" dirty="0" err="1" smtClean="0">
                <a:solidFill>
                  <a:schemeClr val="bg1"/>
                </a:solidFill>
              </a:rPr>
              <a:t>W+Jets</a:t>
            </a:r>
            <a:r>
              <a:rPr lang="en-US" altLang="ko-KR" sz="1200" dirty="0" smtClean="0">
                <a:solidFill>
                  <a:schemeClr val="bg1"/>
                </a:solidFill>
              </a:rPr>
              <a:t> are excepted. But many </a:t>
            </a:r>
            <a:r>
              <a:rPr lang="en-US" altLang="ko-KR" sz="1200" dirty="0" err="1" smtClean="0">
                <a:solidFill>
                  <a:schemeClr val="bg1"/>
                </a:solidFill>
              </a:rPr>
              <a:t>dy</a:t>
            </a:r>
            <a:r>
              <a:rPr lang="en-US" altLang="ko-KR" sz="1200" dirty="0" smtClean="0">
                <a:solidFill>
                  <a:schemeClr val="bg1"/>
                </a:solidFill>
              </a:rPr>
              <a:t> are existed. So add more cut</a:t>
            </a:r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26884D-F8DA-4BBD-897D-F9CD02A53167}" type="slidenum">
              <a:rPr lang="ko-KR" altLang="en-US" smtClean="0">
                <a:solidFill>
                  <a:prstClr val="black"/>
                </a:solidFill>
              </a:rPr>
              <a:pPr/>
              <a:t>15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2341738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2" name="Freeform 11"/>
          <p:cNvSpPr/>
          <p:nvPr/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reeform 13"/>
          <p:cNvSpPr/>
          <p:nvPr/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 25"/>
          <p:cNvSpPr/>
          <p:nvPr/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14"/>
          <p:cNvSpPr/>
          <p:nvPr/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891201" y="662656"/>
            <a:ext cx="9755187" cy="2766528"/>
          </a:xfrm>
        </p:spPr>
        <p:txBody>
          <a:bodyPr anchor="b">
            <a:normAutofit/>
          </a:bodyPr>
          <a:lstStyle>
            <a:lvl1pPr algn="r">
              <a:defRPr sz="8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420000">
            <a:off x="983062" y="3505209"/>
            <a:ext cx="9755187" cy="550333"/>
          </a:xfrm>
        </p:spPr>
        <p:txBody>
          <a:bodyPr anchor="t">
            <a:noAutofit/>
          </a:bodyPr>
          <a:lstStyle>
            <a:lvl1pPr marL="0" indent="0" algn="r">
              <a:buNone/>
              <a:defRPr sz="2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21420000">
            <a:off x="4948541" y="4578463"/>
            <a:ext cx="6143653" cy="1163112"/>
          </a:xfrm>
        </p:spPr>
        <p:txBody>
          <a:bodyPr/>
          <a:lstStyle>
            <a:lvl1pPr algn="ctr">
              <a:defRPr sz="54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9FB459D2-7DEE-4995-B060-B40F85B9CE9D}" type="datetimeFigureOut">
              <a:rPr lang="ko-KR" altLang="en-US" smtClean="0"/>
              <a:pPr/>
              <a:t>2016-06-30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21420000">
            <a:off x="-5560" y="4883024"/>
            <a:ext cx="4047239" cy="1195538"/>
          </a:xfrm>
        </p:spPr>
        <p:txBody>
          <a:bodyPr vert="horz" lIns="91440" tIns="45720" rIns="91440" bIns="45720" rtlCol="0" anchor="ctr"/>
          <a:lstStyle>
            <a:lvl1pPr algn="r">
              <a:defRPr lang="en-US" sz="5400" dirty="0"/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21420000">
            <a:off x="9851758" y="3832648"/>
            <a:ext cx="907186" cy="49847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79A6EC60-1292-4225-96FF-ECD850188780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25" name="5-Point Star 24"/>
          <p:cNvSpPr/>
          <p:nvPr/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xmlns="" val="31729536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06333"/>
            <a:ext cx="10394708" cy="58884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801" y="685799"/>
            <a:ext cx="10392513" cy="319490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80" y="4702923"/>
            <a:ext cx="10394728" cy="682472"/>
          </a:xfrm>
        </p:spPr>
        <p:txBody>
          <a:bodyPr anchor="t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459D2-7DEE-4995-B060-B40F85B9CE9D}" type="datetimeFigureOut">
              <a:rPr lang="ko-KR" altLang="en-US" smtClean="0"/>
              <a:pPr/>
              <a:t>2016-06-30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A6EC60-1292-4225-96FF-ECD85018878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8945518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902" cy="3194903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79" y="4106333"/>
            <a:ext cx="10394729" cy="127360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459D2-7DEE-4995-B060-B40F85B9CE9D}" type="datetimeFigureOut">
              <a:rPr lang="ko-KR" altLang="en-US" smtClean="0"/>
              <a:pPr/>
              <a:t>2016-06-30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A6EC60-1292-4225-96FF-ECD85018878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4781473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1732" y="685800"/>
            <a:ext cx="9525020" cy="2916704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550264" y="3610032"/>
            <a:ext cx="8667956" cy="377768"/>
          </a:xfrm>
        </p:spPr>
        <p:txBody>
          <a:bodyPr anchor="t">
            <a:normAutofit/>
          </a:bodyPr>
          <a:lstStyle>
            <a:lvl1pPr marL="0" indent="0" algn="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4106334"/>
            <a:ext cx="10396882" cy="126825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459D2-7DEE-4995-B060-B40F85B9CE9D}" type="datetimeFigureOut">
              <a:rPr lang="ko-KR" altLang="en-US" smtClean="0"/>
              <a:pPr/>
              <a:t>2016-06-30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A6EC60-1292-4225-96FF-ECD850188780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685801" y="89262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473083" y="292282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xmlns="" val="39594100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723854"/>
            <a:ext cx="10394707" cy="2511835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247468"/>
            <a:ext cx="10394707" cy="114064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459D2-7DEE-4995-B060-B40F85B9CE9D}" type="datetimeFigureOut">
              <a:rPr lang="ko-KR" altLang="en-US" smtClean="0"/>
              <a:pPr/>
              <a:t>2016-06-30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A6EC60-1292-4225-96FF-ECD85018878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464030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802" y="685800"/>
            <a:ext cx="10394706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802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462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234621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70380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770380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459D2-7DEE-4995-B060-B40F85B9CE9D}" type="datetimeFigureOut">
              <a:rPr lang="ko-KR" altLang="en-US" smtClean="0"/>
              <a:pPr/>
              <a:t>2016-06-30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A6EC60-1292-4225-96FF-ECD85018878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7386066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그림 열 3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9184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780" y="2063395"/>
            <a:ext cx="3310128" cy="1536725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91840" y="4389287"/>
            <a:ext cx="3310128" cy="98529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741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235999" y="2063395"/>
            <a:ext cx="3310128" cy="1535237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235999" y="4389286"/>
            <a:ext cx="3310128" cy="9853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68944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768819" y="2063394"/>
            <a:ext cx="3310128" cy="1537196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768819" y="4389284"/>
            <a:ext cx="3310128" cy="98530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459D2-7DEE-4995-B060-B40F85B9CE9D}" type="datetimeFigureOut">
              <a:rPr lang="ko-KR" altLang="en-US" smtClean="0"/>
              <a:pPr/>
              <a:t>2016-06-30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A6EC60-1292-4225-96FF-ECD85018878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46623749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2063396"/>
            <a:ext cx="10394707" cy="3311190"/>
          </a:xfrm>
        </p:spPr>
        <p:txBody>
          <a:bodyPr vert="eaVert" anchor="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459D2-7DEE-4995-B060-B40F85B9CE9D}" type="datetimeFigureOut">
              <a:rPr lang="ko-KR" altLang="en-US" smtClean="0"/>
              <a:pPr/>
              <a:t>2016-06-30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A6EC60-1292-4225-96FF-ECD85018878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0781591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15862" y="685800"/>
            <a:ext cx="2264646" cy="468878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685800"/>
            <a:ext cx="7904431" cy="4688785"/>
          </a:xfrm>
        </p:spPr>
        <p:txBody>
          <a:bodyPr vert="eaVert" anchor="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459D2-7DEE-4995-B060-B40F85B9CE9D}" type="datetimeFigureOut">
              <a:rPr lang="ko-KR" altLang="en-US" smtClean="0"/>
              <a:pPr/>
              <a:t>2016-06-30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A6EC60-1292-4225-96FF-ECD85018878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447919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3311189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459D2-7DEE-4995-B060-B40F85B9CE9D}" type="datetimeFigureOut">
              <a:rPr lang="ko-KR" altLang="en-US" smtClean="0"/>
              <a:pPr/>
              <a:t>2016-06-30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A6EC60-1292-4225-96FF-ECD85018878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6364337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319348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3742267"/>
            <a:ext cx="10394707" cy="163961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459D2-7DEE-4995-B060-B40F85B9CE9D}" type="datetimeFigureOut">
              <a:rPr lang="ko-KR" altLang="en-US" smtClean="0"/>
              <a:pPr/>
              <a:t>2016-06-30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A6EC60-1292-4225-96FF-ECD85018878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4139188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8140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5088714" cy="3311189"/>
          </a:xfrm>
        </p:spPr>
        <p:txBody>
          <a:bodyPr anchor="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5993971" y="2063396"/>
            <a:ext cx="5086538" cy="3311189"/>
          </a:xfrm>
        </p:spPr>
        <p:txBody>
          <a:bodyPr anchor="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459D2-7DEE-4995-B060-B40F85B9CE9D}" type="datetimeFigureOut">
              <a:rPr lang="ko-KR" altLang="en-US" smtClean="0"/>
              <a:pPr/>
              <a:t>2016-06-30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A6EC60-1292-4225-96FF-ECD85018878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7693518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1158140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8356" y="2063396"/>
            <a:ext cx="4856158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802" y="2861733"/>
            <a:ext cx="5088712" cy="2512852"/>
          </a:xfrm>
        </p:spPr>
        <p:txBody>
          <a:bodyPr anchor="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8191" y="2063396"/>
            <a:ext cx="4864491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5993969" y="2861733"/>
            <a:ext cx="5088713" cy="2512852"/>
          </a:xfrm>
        </p:spPr>
        <p:txBody>
          <a:bodyPr anchor="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459D2-7DEE-4995-B060-B40F85B9CE9D}" type="datetimeFigureOut">
              <a:rPr lang="ko-KR" altLang="en-US" smtClean="0"/>
              <a:pPr/>
              <a:t>2016-06-30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A6EC60-1292-4225-96FF-ECD85018878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4145885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459D2-7DEE-4995-B060-B40F85B9CE9D}" type="datetimeFigureOut">
              <a:rPr lang="ko-KR" altLang="en-US" smtClean="0"/>
              <a:pPr/>
              <a:t>2016-06-30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A6EC60-1292-4225-96FF-ECD85018878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9918743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459D2-7DEE-4995-B060-B40F85B9CE9D}" type="datetimeFigureOut">
              <a:rPr lang="ko-KR" altLang="en-US" smtClean="0"/>
              <a:pPr/>
              <a:t>2016-06-30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A6EC60-1292-4225-96FF-ECD85018878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4978583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643" y="685800"/>
            <a:ext cx="4126860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46132" y="685800"/>
            <a:ext cx="6034375" cy="4688785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642" y="2709052"/>
            <a:ext cx="4126861" cy="266553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459D2-7DEE-4995-B060-B40F85B9CE9D}" type="datetimeFigureOut">
              <a:rPr lang="ko-KR" altLang="en-US" smtClean="0"/>
              <a:pPr/>
              <a:t>2016-06-30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A6EC60-1292-4225-96FF-ECD85018878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7819141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6345302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82362" y="0"/>
            <a:ext cx="3598146" cy="507153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2709052"/>
            <a:ext cx="6345301" cy="2362481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459D2-7DEE-4995-B060-B40F85B9CE9D}" type="datetimeFigureOut">
              <a:rPr lang="ko-KR" altLang="en-US" smtClean="0"/>
              <a:pPr/>
              <a:t>2016-06-30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A6EC60-1292-4225-96FF-ECD85018878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6539126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11" name="Rectangle 10"/>
            <p:cNvSpPr/>
            <p:nvPr/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63396"/>
            <a:ext cx="10396883" cy="3311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9FB459D2-7DEE-4995-B060-B40F85B9CE9D}" type="datetimeFigureOut">
              <a:rPr lang="ko-KR" altLang="en-US" smtClean="0"/>
              <a:pPr/>
              <a:t>2016-06-30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79A6EC60-1292-4225-96FF-ECD85018878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6288879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  <p:sldLayoutId id="2147483744" r:id="rId12"/>
    <p:sldLayoutId id="2147483745" r:id="rId13"/>
    <p:sldLayoutId id="2147483746" r:id="rId14"/>
    <p:sldLayoutId id="2147483747" r:id="rId15"/>
    <p:sldLayoutId id="2147483748" r:id="rId16"/>
    <p:sldLayoutId id="2147483749" r:id="rId17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5400" kern="1200" cap="all" baseline="0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120000"/>
        </a:lnSpc>
        <a:spcBef>
          <a:spcPts val="10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jpeg"/><Relationship Id="rId4" Type="http://schemas.openxmlformats.org/officeDocument/2006/relationships/image" Target="../media/image37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jpeg"/><Relationship Id="rId4" Type="http://schemas.openxmlformats.org/officeDocument/2006/relationships/image" Target="../media/image43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Research Project 1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 rot="21420000">
            <a:off x="1450293" y="3350019"/>
            <a:ext cx="9755187" cy="1202484"/>
          </a:xfrm>
        </p:spPr>
        <p:txBody>
          <a:bodyPr/>
          <a:lstStyle/>
          <a:p>
            <a:pPr algn="r"/>
            <a:r>
              <a:rPr lang="en-US" altLang="ko-KR" dirty="0" smtClean="0"/>
              <a:t>201319160 Seo hyun An</a:t>
            </a:r>
          </a:p>
          <a:p>
            <a:pPr algn="r"/>
            <a:r>
              <a:rPr lang="en-US" altLang="ko-KR" dirty="0" smtClean="0"/>
              <a:t>201319185 Su min </a:t>
            </a:r>
            <a:r>
              <a:rPr lang="en-US" altLang="ko-KR" dirty="0" err="1" smtClean="0"/>
              <a:t>jeong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1171939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10396882" cy="1151965"/>
          </a:xfrm>
        </p:spPr>
        <p:txBody>
          <a:bodyPr/>
          <a:lstStyle/>
          <a:p>
            <a:r>
              <a:rPr lang="en-US" altLang="ko-KR" dirty="0" smtClean="0"/>
              <a:t>4. HEP Tutorial – given cut</a:t>
            </a:r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4" name="TextBox 3"/>
              <p:cNvSpPr txBox="1"/>
              <p:nvPr/>
            </p:nvSpPr>
            <p:spPr>
              <a:xfrm>
                <a:off x="175097" y="1156066"/>
                <a:ext cx="10924312" cy="36610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altLang="ko-KR" sz="3200" dirty="0" smtClean="0">
                    <a:solidFill>
                      <a:prstClr val="black"/>
                    </a:solidFill>
                    <a:latin typeface="Britannic Bold" panose="020B0903060703020204" pitchFamily="34" charset="0"/>
                  </a:rPr>
                  <a:t> Electron</a:t>
                </a:r>
                <a:r>
                  <a:rPr lang="ko-KR" altLang="en-US" sz="3200" dirty="0" smtClean="0">
                    <a:solidFill>
                      <a:prstClr val="black"/>
                    </a:solidFill>
                    <a:latin typeface="Britannic Bold" panose="020B0903060703020204" pitchFamily="34" charset="0"/>
                  </a:rPr>
                  <a:t> </a:t>
                </a:r>
                <a:r>
                  <a:rPr lang="en-US" altLang="ko-KR" sz="3200" dirty="0" smtClean="0">
                    <a:solidFill>
                      <a:prstClr val="black"/>
                    </a:solidFill>
                    <a:latin typeface="Britannic Bold" panose="020B0903060703020204" pitchFamily="34" charset="0"/>
                  </a:rPr>
                  <a:t>– eta cut</a:t>
                </a:r>
                <a:br>
                  <a:rPr lang="en-US" altLang="ko-KR" sz="3200" dirty="0" smtClean="0">
                    <a:solidFill>
                      <a:prstClr val="black"/>
                    </a:solidFill>
                    <a:latin typeface="Britannic Bold" panose="020B0903060703020204" pitchFamily="34" charset="0"/>
                  </a:rPr>
                </a:br>
                <a:r>
                  <a:rPr lang="en-US" altLang="ko-KR" sz="3200" dirty="0" smtClean="0">
                    <a:solidFill>
                      <a:prstClr val="black"/>
                    </a:solidFill>
                    <a:latin typeface="Britannic Bold" panose="020B0903060703020204" pitchFamily="34" charset="0"/>
                  </a:rPr>
                  <a:t>(eta : wider angle from center of detector)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altLang="ko-KR" sz="32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η</m:t>
                      </m:r>
                      <m:r>
                        <a:rPr lang="en-US" altLang="ko-KR" sz="32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m:rPr>
                          <m:sty m:val="p"/>
                        </m:rPr>
                        <a:rPr lang="en-US" altLang="ko-KR" sz="3200" b="0" i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ln</m:t>
                      </m:r>
                      <m:r>
                        <a:rPr lang="en-US" altLang="ko-KR" sz="32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⁡[</m:t>
                      </m:r>
                      <m:func>
                        <m:funcPr>
                          <m:ctrlPr>
                            <a:rPr lang="en-US" altLang="ko-KR" sz="32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3200" b="0" i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tan</m:t>
                          </m:r>
                        </m:fName>
                        <m:e>
                          <m:d>
                            <m:dPr>
                              <m:ctrlPr>
                                <a:rPr lang="en-US" altLang="ko-KR" sz="32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ko-KR" sz="3200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ko-KR" altLang="en-US" sz="3200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num>
                                <m:den>
                                  <m:r>
                                    <a:rPr lang="en-US" altLang="ko-KR" sz="3200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</m:func>
                      <m:r>
                        <a:rPr lang="en-US" altLang="ko-KR" sz="32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altLang="ko-KR" sz="3200" dirty="0" smtClean="0">
                  <a:solidFill>
                    <a:prstClr val="black"/>
                  </a:solidFill>
                  <a:latin typeface="Britannic Bold" panose="020B0903060703020204" pitchFamily="34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altLang="ko-KR" sz="3200" dirty="0" smtClean="0">
                    <a:solidFill>
                      <a:prstClr val="black"/>
                    </a:solidFill>
                    <a:latin typeface="Britannic Bold" panose="020B0903060703020204" pitchFamily="34" charset="0"/>
                  </a:rPr>
                  <a:t> After ‘Jet’  – Trigger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altLang="ko-KR" sz="3200" dirty="0" smtClean="0">
                    <a:solidFill>
                      <a:prstClr val="black"/>
                    </a:solidFill>
                    <a:latin typeface="Britannic Bold" panose="020B0903060703020204" pitchFamily="34" charset="0"/>
                  </a:rPr>
                  <a:t> Jet. Add cut – lepton &gt;=1 / lepton &gt;=2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altLang="ko-KR" sz="3200" dirty="0" smtClean="0">
                    <a:solidFill>
                      <a:prstClr val="black"/>
                    </a:solidFill>
                    <a:latin typeface="Britannic Bold" panose="020B0903060703020204" pitchFamily="34" charset="0"/>
                  </a:rPr>
                  <a:t> Jet. Add more cut – </a:t>
                </a:r>
                <a:r>
                  <a:rPr lang="en-US" altLang="ko-KR" sz="3200" dirty="0" err="1" smtClean="0">
                    <a:solidFill>
                      <a:prstClr val="black"/>
                    </a:solidFill>
                    <a:latin typeface="Britannic Bold" panose="020B0903060703020204" pitchFamily="34" charset="0"/>
                  </a:rPr>
                  <a:t>bjet</a:t>
                </a:r>
                <a:r>
                  <a:rPr lang="en-US" altLang="ko-KR" sz="3200" dirty="0" smtClean="0">
                    <a:solidFill>
                      <a:prstClr val="black"/>
                    </a:solidFill>
                    <a:latin typeface="Britannic Bold" panose="020B0903060703020204" pitchFamily="34" charset="0"/>
                  </a:rPr>
                  <a:t> &gt;=1, </a:t>
                </a:r>
                <a:r>
                  <a:rPr lang="en-US" altLang="ko-KR" sz="3200" dirty="0" err="1" smtClean="0">
                    <a:solidFill>
                      <a:prstClr val="black"/>
                    </a:solidFill>
                    <a:latin typeface="Britannic Bold" panose="020B0903060703020204" pitchFamily="34" charset="0"/>
                  </a:rPr>
                  <a:t>bjet</a:t>
                </a:r>
                <a:r>
                  <a:rPr lang="en-US" altLang="ko-KR" sz="3200" dirty="0" smtClean="0">
                    <a:solidFill>
                      <a:prstClr val="black"/>
                    </a:solidFill>
                    <a:latin typeface="Britannic Bold" panose="020B0903060703020204" pitchFamily="34" charset="0"/>
                  </a:rPr>
                  <a:t> &gt;=2</a:t>
                </a:r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097" y="1156066"/>
                <a:ext cx="10924312" cy="3661067"/>
              </a:xfrm>
              <a:prstGeom prst="rect">
                <a:avLst/>
              </a:prstGeom>
              <a:blipFill rotWithShape="0">
                <a:blip r:embed="rId2" cstate="print"/>
                <a:stretch>
                  <a:fillRect l="-1283" t="-2167" b="-4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xmlns="" val="1435325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10396882" cy="1151965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4. HEP </a:t>
            </a:r>
            <a:r>
              <a:rPr lang="en-US" altLang="ko-KR" dirty="0" err="1" smtClean="0"/>
              <a:t>TuTORIAL</a:t>
            </a:r>
            <a:r>
              <a:rPr lang="en-US" altLang="ko-KR" dirty="0" smtClean="0"/>
              <a:t> – Triggering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10193" y="1151965"/>
            <a:ext cx="11259766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3200" dirty="0" smtClean="0">
                <a:solidFill>
                  <a:prstClr val="black"/>
                </a:solidFill>
                <a:latin typeface="Britannic Bold" panose="020B0903060703020204" pitchFamily="34" charset="0"/>
              </a:rPr>
              <a:t>In the detector, there has billion proton-proton interaction in per second.</a:t>
            </a:r>
          </a:p>
          <a:p>
            <a:pPr marL="914400" lvl="1" indent="-457200">
              <a:buFont typeface="Wingdings" panose="05000000000000000000" pitchFamily="2" charset="2"/>
              <a:buChar char="ü"/>
            </a:pPr>
            <a:r>
              <a:rPr lang="en-US" altLang="ko-KR" sz="3200" dirty="0" smtClean="0">
                <a:solidFill>
                  <a:prstClr val="black"/>
                </a:solidFill>
                <a:latin typeface="Britannic Bold" panose="020B0903060703020204" pitchFamily="34" charset="0"/>
              </a:rPr>
              <a:t>It`s a large data, so computer can`t read every event.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3200" dirty="0" smtClean="0">
                <a:solidFill>
                  <a:prstClr val="black"/>
                </a:solidFill>
                <a:latin typeface="Britannic Bold" panose="020B0903060703020204" pitchFamily="34" charset="0"/>
              </a:rPr>
              <a:t>Thus, we need “trigger”</a:t>
            </a:r>
          </a:p>
          <a:p>
            <a:pPr marL="914400" lvl="1" indent="-457200">
              <a:buFont typeface="Wingdings" panose="05000000000000000000" pitchFamily="2" charset="2"/>
              <a:buChar char="ü"/>
            </a:pPr>
            <a:r>
              <a:rPr lang="en-US" altLang="ko-KR" sz="3200" dirty="0" smtClean="0">
                <a:solidFill>
                  <a:prstClr val="black"/>
                </a:solidFill>
                <a:latin typeface="Britannic Bold" panose="020B0903060703020204" pitchFamily="34" charset="0"/>
              </a:rPr>
              <a:t>Can storage hundreds number in per second ratio to computer</a:t>
            </a:r>
          </a:p>
          <a:p>
            <a:pPr marL="914400" lvl="1" indent="-457200">
              <a:buFont typeface="Wingdings" panose="05000000000000000000" pitchFamily="2" charset="2"/>
              <a:buChar char="ü"/>
            </a:pPr>
            <a:r>
              <a:rPr lang="en-US" altLang="ko-KR" sz="3200" dirty="0" smtClean="0">
                <a:solidFill>
                  <a:prstClr val="black"/>
                </a:solidFill>
                <a:latin typeface="Britannic Bold" panose="020B0903060703020204" pitchFamily="34" charset="0"/>
              </a:rPr>
              <a:t>Choose events of we can calculation.</a:t>
            </a:r>
          </a:p>
        </p:txBody>
      </p:sp>
    </p:spTree>
    <p:extLst>
      <p:ext uri="{BB962C8B-B14F-4D97-AF65-F5344CB8AC3E}">
        <p14:creationId xmlns:p14="http://schemas.microsoft.com/office/powerpoint/2010/main" xmlns="" val="552230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11430"/>
            <a:ext cx="10264140" cy="987136"/>
          </a:xfrm>
        </p:spPr>
        <p:txBody>
          <a:bodyPr>
            <a:noAutofit/>
          </a:bodyPr>
          <a:lstStyle/>
          <a:p>
            <a:r>
              <a:rPr lang="en-US" altLang="ko-KR" dirty="0" smtClean="0">
                <a:ea typeface="Adobe 고딕 Std B" panose="020B0800000000000000" pitchFamily="34" charset="-127"/>
              </a:rPr>
              <a:t>4. </a:t>
            </a:r>
            <a:r>
              <a:rPr lang="en-US" altLang="ko-KR" dirty="0" err="1" smtClean="0">
                <a:ea typeface="Adobe 고딕 Std B" panose="020B0800000000000000" pitchFamily="34" charset="-127"/>
              </a:rPr>
              <a:t>Hep</a:t>
            </a:r>
            <a:r>
              <a:rPr lang="en-US" altLang="ko-KR" dirty="0" smtClean="0">
                <a:ea typeface="Adobe 고딕 Std B" panose="020B0800000000000000" pitchFamily="34" charset="-127"/>
              </a:rPr>
              <a:t> tutorial – practice - muon</a:t>
            </a:r>
            <a:endParaRPr lang="ko-KR" altLang="en-US" dirty="0">
              <a:ea typeface="Adobe 고딕 Std B" panose="020B0800000000000000" pitchFamily="34" charset="-127"/>
            </a:endParaRPr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7" name="TextBox 6"/>
              <p:cNvSpPr txBox="1"/>
              <p:nvPr/>
            </p:nvSpPr>
            <p:spPr>
              <a:xfrm>
                <a:off x="0" y="5657078"/>
                <a:ext cx="11675624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4000" dirty="0" smtClean="0">
                    <a:solidFill>
                      <a:prstClr val="white"/>
                    </a:solidFill>
                    <a:latin typeface="Britannic Bold" panose="020B0903060703020204" pitchFamily="34" charset="0"/>
                  </a:rPr>
                  <a:t>Original data : no triggering to </a:t>
                </a:r>
                <a14:m>
                  <m:oMath xmlns:m="http://schemas.openxmlformats.org/officeDocument/2006/math">
                    <m:r>
                      <a:rPr lang="en-US" altLang="ko-KR" sz="4000" b="0" i="1" smtClean="0">
                        <a:solidFill>
                          <a:prstClr val="white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acc>
                      <m:accPr>
                        <m:chr m:val="̅"/>
                        <m:ctrlPr>
                          <a:rPr lang="en-US" altLang="ko-KR" sz="4000" b="0" i="1" smtClea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4000" b="0" i="1" smtClea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acc>
                  </m:oMath>
                </a14:m>
                <a:r>
                  <a:rPr lang="en-US" altLang="ko-KR" sz="4000" dirty="0" smtClean="0">
                    <a:solidFill>
                      <a:prstClr val="white"/>
                    </a:solidFill>
                    <a:latin typeface="Britannic Bold" panose="020B0903060703020204" pitchFamily="34" charset="0"/>
                  </a:rPr>
                  <a:t>.</a:t>
                </a:r>
                <a:endParaRPr lang="ko-KR" altLang="en-US" sz="3200" dirty="0">
                  <a:solidFill>
                    <a:prstClr val="white"/>
                  </a:solidFill>
                  <a:latin typeface="Britannic Bold" panose="020B0903060703020204" pitchFamily="34" charset="0"/>
                </a:endParaRPr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657078"/>
                <a:ext cx="11675624" cy="707886"/>
              </a:xfrm>
              <a:prstGeom prst="rect">
                <a:avLst/>
              </a:prstGeom>
              <a:blipFill rotWithShape="0">
                <a:blip r:embed="rId3" cstate="print"/>
                <a:stretch>
                  <a:fillRect l="-1828" t="-14655" b="-3706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2444" t="2681" r="5242" b="28582"/>
          <a:stretch/>
        </p:blipFill>
        <p:spPr>
          <a:xfrm>
            <a:off x="191755" y="1126591"/>
            <a:ext cx="5646057" cy="4402461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2439" t="2699" r="5264" b="28555"/>
          <a:stretch/>
        </p:blipFill>
        <p:spPr>
          <a:xfrm>
            <a:off x="6030824" y="1126422"/>
            <a:ext cx="5644800" cy="4402800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xmlns="" val="677082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11688896" cy="987136"/>
          </a:xfrm>
        </p:spPr>
        <p:txBody>
          <a:bodyPr>
            <a:normAutofit/>
          </a:bodyPr>
          <a:lstStyle/>
          <a:p>
            <a:r>
              <a:rPr lang="en-US" altLang="ko-KR" dirty="0" smtClean="0">
                <a:ea typeface="Adobe 고딕 Std B" panose="020B0800000000000000" pitchFamily="34" charset="-127"/>
              </a:rPr>
              <a:t>4. </a:t>
            </a:r>
            <a:r>
              <a:rPr lang="en-US" altLang="ko-KR" dirty="0" err="1" smtClean="0">
                <a:ea typeface="Adobe 고딕 Std B" panose="020B0800000000000000" pitchFamily="34" charset="-127"/>
              </a:rPr>
              <a:t>Hep</a:t>
            </a:r>
            <a:r>
              <a:rPr lang="en-US" altLang="ko-KR" dirty="0" smtClean="0">
                <a:ea typeface="Adobe 고딕 Std B" panose="020B0800000000000000" pitchFamily="34" charset="-127"/>
              </a:rPr>
              <a:t> tutorial – Practice -electron</a:t>
            </a:r>
            <a:endParaRPr lang="ko-KR" altLang="en-US" dirty="0">
              <a:ea typeface="Adobe 고딕 Std B" panose="020B0800000000000000" pitchFamily="34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5579434"/>
            <a:ext cx="116888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prstClr val="white"/>
                </a:solidFill>
                <a:latin typeface="Britannic Bold" panose="020B0903060703020204" pitchFamily="34" charset="0"/>
              </a:rPr>
              <a:t>A</a:t>
            </a:r>
            <a:r>
              <a:rPr lang="en-US" altLang="ko-KR" sz="2400" dirty="0" smtClean="0">
                <a:solidFill>
                  <a:prstClr val="white"/>
                </a:solidFill>
                <a:latin typeface="Britannic Bold" panose="020B0903060703020204" pitchFamily="34" charset="0"/>
              </a:rPr>
              <a:t>dd </a:t>
            </a:r>
            <a:r>
              <a:rPr lang="en-US" altLang="ko-KR" sz="2400" dirty="0">
                <a:solidFill>
                  <a:prstClr val="white"/>
                </a:solidFill>
                <a:latin typeface="Britannic Bold" panose="020B0903060703020204" pitchFamily="34" charset="0"/>
              </a:rPr>
              <a:t>some code about </a:t>
            </a:r>
            <a:r>
              <a:rPr lang="en-US" altLang="ko-KR" sz="2400" dirty="0" smtClean="0">
                <a:solidFill>
                  <a:prstClr val="white"/>
                </a:solidFill>
                <a:latin typeface="Britannic Bold" panose="020B0903060703020204" pitchFamily="34" charset="0"/>
              </a:rPr>
              <a:t>electron. (Same way at muon)</a:t>
            </a:r>
          </a:p>
          <a:p>
            <a:r>
              <a:rPr lang="en-US" altLang="ko-KR" sz="2400" dirty="0" smtClean="0">
                <a:solidFill>
                  <a:prstClr val="white"/>
                </a:solidFill>
                <a:latin typeface="Britannic Bold" panose="020B0903060703020204" pitchFamily="34" charset="0"/>
              </a:rPr>
              <a:t>Couldn’t find  mass of electron. Because very few data was existed.</a:t>
            </a:r>
            <a:endParaRPr lang="ko-KR" altLang="en-US" sz="2400" dirty="0">
              <a:solidFill>
                <a:prstClr val="white"/>
              </a:solidFill>
              <a:latin typeface="Britannic Bold" panose="020B0903060703020204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2418" t="5118" r="5264" b="31365"/>
          <a:stretch/>
        </p:blipFill>
        <p:spPr>
          <a:xfrm>
            <a:off x="188693" y="1328485"/>
            <a:ext cx="5428205" cy="3909600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2417" t="5118" r="5264" b="31365"/>
          <a:stretch/>
        </p:blipFill>
        <p:spPr>
          <a:xfrm>
            <a:off x="6063744" y="1328485"/>
            <a:ext cx="5428205" cy="3909600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xmlns="" val="3857789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0" y="0"/>
            <a:ext cx="9642764" cy="9871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 smtClean="0">
                <a:solidFill>
                  <a:srgbClr val="B80E0F"/>
                </a:solidFill>
                <a:ea typeface="Adobe 고딕 Std B" panose="020B0800000000000000" pitchFamily="34" charset="-127"/>
              </a:rPr>
              <a:t>4. </a:t>
            </a:r>
            <a:r>
              <a:rPr lang="en-US" altLang="ko-KR" dirty="0" err="1" smtClean="0">
                <a:solidFill>
                  <a:srgbClr val="B80E0F"/>
                </a:solidFill>
                <a:ea typeface="Adobe 고딕 Std B" panose="020B0800000000000000" pitchFamily="34" charset="-127"/>
              </a:rPr>
              <a:t>Hep</a:t>
            </a:r>
            <a:r>
              <a:rPr lang="en-US" altLang="ko-KR" dirty="0" smtClean="0">
                <a:solidFill>
                  <a:srgbClr val="B80E0F"/>
                </a:solidFill>
                <a:ea typeface="Adobe 고딕 Std B" panose="020B0800000000000000" pitchFamily="34" charset="-127"/>
              </a:rPr>
              <a:t> tutorial – jet</a:t>
            </a:r>
            <a:endParaRPr lang="ko-KR" altLang="en-US" dirty="0">
              <a:solidFill>
                <a:srgbClr val="B80E0F"/>
              </a:solidFill>
              <a:ea typeface="Adobe 고딕 Std B" panose="020B0800000000000000" pitchFamily="34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0" y="5547764"/>
            <a:ext cx="116996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prstClr val="white"/>
                </a:solidFill>
                <a:latin typeface="Britannic Bold" panose="020B0903060703020204" pitchFamily="34" charset="0"/>
              </a:rPr>
              <a:t>can’t enough simulate QCD in Monte Carlo(Simulator)</a:t>
            </a:r>
          </a:p>
          <a:p>
            <a:r>
              <a:rPr lang="en-US" altLang="ko-KR" sz="2400" dirty="0" smtClean="0">
                <a:solidFill>
                  <a:prstClr val="white"/>
                </a:solidFill>
                <a:latin typeface="Britannic Bold" panose="020B0903060703020204" pitchFamily="34" charset="0"/>
              </a:rPr>
              <a:t>simulation </a:t>
            </a:r>
            <a:r>
              <a:rPr lang="en-US" altLang="ko-KR" sz="2400" dirty="0">
                <a:solidFill>
                  <a:prstClr val="white"/>
                </a:solidFill>
                <a:latin typeface="Britannic Bold" panose="020B0903060703020204" pitchFamily="34" charset="0"/>
              </a:rPr>
              <a:t>and data are not </a:t>
            </a:r>
            <a:r>
              <a:rPr lang="en-US" altLang="ko-KR" sz="2400" dirty="0" smtClean="0">
                <a:solidFill>
                  <a:prstClr val="white"/>
                </a:solidFill>
                <a:latin typeface="Britannic Bold" panose="020B0903060703020204" pitchFamily="34" charset="0"/>
              </a:rPr>
              <a:t>corresponded. gap between histogram and data </a:t>
            </a:r>
            <a:r>
              <a:rPr lang="en-US" altLang="ko-KR" sz="2400" dirty="0">
                <a:solidFill>
                  <a:prstClr val="white"/>
                </a:solidFill>
                <a:latin typeface="Britannic Bold" panose="020B0903060703020204" pitchFamily="34" charset="0"/>
              </a:rPr>
              <a:t> </a:t>
            </a:r>
            <a:r>
              <a:rPr lang="en-US" altLang="ko-KR" sz="2400" dirty="0" smtClean="0">
                <a:solidFill>
                  <a:prstClr val="white"/>
                </a:solidFill>
                <a:latin typeface="Britannic Bold" panose="020B0903060703020204" pitchFamily="34" charset="0"/>
              </a:rPr>
              <a:t>is QCD. </a:t>
            </a:r>
            <a:endParaRPr lang="ko-KR" altLang="en-US" sz="2400" dirty="0">
              <a:solidFill>
                <a:prstClr val="white"/>
              </a:solidFill>
              <a:latin typeface="Britannic Bold" panose="020B0903060703020204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0732" t="6625" r="6953" b="29632"/>
          <a:stretch/>
        </p:blipFill>
        <p:spPr>
          <a:xfrm>
            <a:off x="159086" y="1404000"/>
            <a:ext cx="5428800" cy="3924000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0672" t="6514" r="7020" b="29744"/>
          <a:stretch/>
        </p:blipFill>
        <p:spPr>
          <a:xfrm>
            <a:off x="6120000" y="1404000"/>
            <a:ext cx="5428205" cy="3924000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xmlns="" val="541840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0"/>
            <a:ext cx="9642764" cy="9871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 smtClean="0">
                <a:solidFill>
                  <a:srgbClr val="B80E0F"/>
                </a:solidFill>
                <a:ea typeface="Adobe 고딕 Std B" panose="020B0800000000000000" pitchFamily="34" charset="-127"/>
              </a:rPr>
              <a:t>4. </a:t>
            </a:r>
            <a:r>
              <a:rPr lang="en-US" altLang="ko-KR" dirty="0" err="1" smtClean="0">
                <a:solidFill>
                  <a:srgbClr val="B80E0F"/>
                </a:solidFill>
                <a:ea typeface="Adobe 고딕 Std B" panose="020B0800000000000000" pitchFamily="34" charset="-127"/>
              </a:rPr>
              <a:t>Hep</a:t>
            </a:r>
            <a:r>
              <a:rPr lang="en-US" altLang="ko-KR" dirty="0" smtClean="0">
                <a:solidFill>
                  <a:srgbClr val="B80E0F"/>
                </a:solidFill>
                <a:ea typeface="Adobe 고딕 Std B" panose="020B0800000000000000" pitchFamily="34" charset="-127"/>
              </a:rPr>
              <a:t> tutorial – jet . “add cut”</a:t>
            </a:r>
            <a:endParaRPr lang="ko-KR" altLang="en-US" dirty="0">
              <a:solidFill>
                <a:srgbClr val="B80E0F"/>
              </a:solidFill>
              <a:ea typeface="Adobe 고딕 Std B" panose="020B0800000000000000" pitchFamily="34" charset="-127"/>
            </a:endParaRPr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5" name="TextBox 4"/>
              <p:cNvSpPr txBox="1"/>
              <p:nvPr/>
            </p:nvSpPr>
            <p:spPr>
              <a:xfrm>
                <a:off x="0" y="5580185"/>
                <a:ext cx="11711354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400" dirty="0" smtClean="0">
                    <a:solidFill>
                      <a:prstClr val="white"/>
                    </a:solidFill>
                    <a:latin typeface="Britannic Bold" panose="020B0903060703020204" pitchFamily="34" charset="0"/>
                  </a:rPr>
                  <a:t>Lepton </a:t>
                </a:r>
                <a14:m>
                  <m:oMath xmlns:m="http://schemas.openxmlformats.org/officeDocument/2006/math">
                    <m:r>
                      <a:rPr lang="en-US" altLang="ko-KR" sz="2400" b="0" i="1" smtClean="0">
                        <a:solidFill>
                          <a:prstClr val="white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ko-KR" sz="2400" dirty="0" smtClean="0">
                    <a:solidFill>
                      <a:prstClr val="white"/>
                    </a:solidFill>
                    <a:latin typeface="Britannic Bold" panose="020B0903060703020204" pitchFamily="34" charset="0"/>
                  </a:rPr>
                  <a:t> 1</a:t>
                </a:r>
              </a:p>
              <a:p>
                <a:r>
                  <a:rPr lang="en-US" altLang="ko-KR" sz="2400" dirty="0" smtClean="0">
                    <a:solidFill>
                      <a:prstClr val="white"/>
                    </a:solidFill>
                    <a:latin typeface="Britannic Bold" panose="020B0903060703020204" pitchFamily="34" charset="0"/>
                  </a:rPr>
                  <a:t>Some of QCD is gone &amp; W-jets are left because it has one lepton.</a:t>
                </a:r>
                <a:endParaRPr lang="ko-KR" altLang="en-US" sz="2400" dirty="0">
                  <a:solidFill>
                    <a:prstClr val="white"/>
                  </a:solidFill>
                  <a:latin typeface="Britannic Bold" panose="020B0903060703020204" pitchFamily="34" charset="0"/>
                </a:endParaRPr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580185"/>
                <a:ext cx="11711354" cy="830997"/>
              </a:xfrm>
              <a:prstGeom prst="rect">
                <a:avLst/>
              </a:prstGeom>
              <a:blipFill rotWithShape="0">
                <a:blip r:embed="rId3" cstate="print"/>
                <a:stretch>
                  <a:fillRect l="-781" t="-5109" b="-1605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4775" t="4118" r="2129" b="28824"/>
          <a:stretch/>
        </p:blipFill>
        <p:spPr>
          <a:xfrm>
            <a:off x="180000" y="1440000"/>
            <a:ext cx="5428800" cy="4104000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4773" t="4117" r="2137" b="28823"/>
          <a:stretch/>
        </p:blipFill>
        <p:spPr>
          <a:xfrm>
            <a:off x="6120000" y="1440000"/>
            <a:ext cx="5428205" cy="4104000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xmlns="" val="1159966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0"/>
            <a:ext cx="9642764" cy="9871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 smtClean="0">
                <a:solidFill>
                  <a:srgbClr val="B80E0F"/>
                </a:solidFill>
                <a:ea typeface="Adobe 고딕 Std B" panose="020B0800000000000000" pitchFamily="34" charset="-127"/>
              </a:rPr>
              <a:t>4. </a:t>
            </a:r>
            <a:r>
              <a:rPr lang="en-US" altLang="ko-KR" dirty="0" err="1" smtClean="0">
                <a:solidFill>
                  <a:srgbClr val="B80E0F"/>
                </a:solidFill>
                <a:ea typeface="Adobe 고딕 Std B" panose="020B0800000000000000" pitchFamily="34" charset="-127"/>
              </a:rPr>
              <a:t>Hep</a:t>
            </a:r>
            <a:r>
              <a:rPr lang="en-US" altLang="ko-KR" dirty="0" smtClean="0">
                <a:solidFill>
                  <a:srgbClr val="B80E0F"/>
                </a:solidFill>
                <a:ea typeface="Adobe 고딕 Std B" panose="020B0800000000000000" pitchFamily="34" charset="-127"/>
              </a:rPr>
              <a:t> tutorial – jet . “add cut”</a:t>
            </a:r>
            <a:endParaRPr lang="ko-KR" altLang="en-US" dirty="0">
              <a:solidFill>
                <a:srgbClr val="B80E0F"/>
              </a:solidFill>
              <a:ea typeface="Adobe 고딕 Std B" panose="020B0800000000000000" pitchFamily="34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5580185"/>
            <a:ext cx="117113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prstClr val="white"/>
                </a:solidFill>
                <a:latin typeface="Britannic Bold" panose="020B0903060703020204" pitchFamily="34" charset="0"/>
              </a:rPr>
              <a:t>Lepton = 2</a:t>
            </a:r>
          </a:p>
          <a:p>
            <a:r>
              <a:rPr lang="en-US" altLang="ko-KR" sz="2400" dirty="0" smtClean="0">
                <a:solidFill>
                  <a:prstClr val="white"/>
                </a:solidFill>
                <a:latin typeface="Britannic Bold" panose="020B0903060703020204" pitchFamily="34" charset="0"/>
              </a:rPr>
              <a:t>QCD and </a:t>
            </a:r>
            <a:r>
              <a:rPr lang="en-US" altLang="ko-KR" sz="2400" dirty="0" err="1" smtClean="0">
                <a:solidFill>
                  <a:prstClr val="white"/>
                </a:solidFill>
                <a:latin typeface="Britannic Bold" panose="020B0903060703020204" pitchFamily="34" charset="0"/>
              </a:rPr>
              <a:t>W+Jets</a:t>
            </a:r>
            <a:r>
              <a:rPr lang="en-US" altLang="ko-KR" sz="2400" dirty="0" smtClean="0">
                <a:solidFill>
                  <a:prstClr val="white"/>
                </a:solidFill>
                <a:latin typeface="Britannic Bold" panose="020B0903060703020204" pitchFamily="34" charset="0"/>
              </a:rPr>
              <a:t> are excepted. But many DY are existed.</a:t>
            </a:r>
            <a:endParaRPr lang="ko-KR" altLang="en-US" sz="2400" dirty="0">
              <a:solidFill>
                <a:prstClr val="white"/>
              </a:solidFill>
              <a:latin typeface="Britannic Bold" panose="020B0903060703020204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0230" t="5748" r="7462" b="30510"/>
          <a:stretch/>
        </p:blipFill>
        <p:spPr>
          <a:xfrm>
            <a:off x="180000" y="1440000"/>
            <a:ext cx="5428205" cy="3924000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0592" t="6331" r="7100" b="29927"/>
          <a:stretch/>
        </p:blipFill>
        <p:spPr>
          <a:xfrm>
            <a:off x="6063730" y="1440000"/>
            <a:ext cx="5428205" cy="3924000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xmlns="" val="2084576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0"/>
            <a:ext cx="11605846" cy="9871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 smtClean="0">
                <a:solidFill>
                  <a:srgbClr val="B80E0F"/>
                </a:solidFill>
                <a:ea typeface="Adobe 고딕 Std B" panose="020B0800000000000000" pitchFamily="34" charset="-127"/>
              </a:rPr>
              <a:t>4. </a:t>
            </a:r>
            <a:r>
              <a:rPr lang="en-US" altLang="ko-KR" dirty="0" err="1" smtClean="0">
                <a:solidFill>
                  <a:srgbClr val="B80E0F"/>
                </a:solidFill>
                <a:ea typeface="Adobe 고딕 Std B" panose="020B0800000000000000" pitchFamily="34" charset="-127"/>
              </a:rPr>
              <a:t>Hep</a:t>
            </a:r>
            <a:r>
              <a:rPr lang="en-US" altLang="ko-KR" dirty="0" smtClean="0">
                <a:solidFill>
                  <a:srgbClr val="B80E0F"/>
                </a:solidFill>
                <a:ea typeface="Adobe 고딕 Std B" panose="020B0800000000000000" pitchFamily="34" charset="-127"/>
              </a:rPr>
              <a:t> tutorial – jet . “add More cut”</a:t>
            </a:r>
            <a:endParaRPr lang="ko-KR" altLang="en-US" dirty="0">
              <a:solidFill>
                <a:srgbClr val="B80E0F"/>
              </a:solidFill>
              <a:ea typeface="Adobe 고딕 Std B" panose="020B0800000000000000" pitchFamily="34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4867" t="4117" r="2043" b="28823"/>
          <a:stretch/>
        </p:blipFill>
        <p:spPr>
          <a:xfrm>
            <a:off x="180000" y="1440000"/>
            <a:ext cx="5428205" cy="4104000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4773" t="4117" r="2137" b="28823"/>
          <a:stretch/>
        </p:blipFill>
        <p:spPr>
          <a:xfrm>
            <a:off x="6177641" y="1440000"/>
            <a:ext cx="5428205" cy="4104000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mc:AlternateContent xmlns:mc="http://schemas.openxmlformats.org/markup-compatibility/2006">
        <mc:Choice xmlns:a14="http://schemas.microsoft.com/office/drawing/2010/main" xmlns="" Requires="a14">
          <p:sp>
            <p:nvSpPr>
              <p:cNvPr id="8" name="TextBox 7"/>
              <p:cNvSpPr txBox="1"/>
              <p:nvPr/>
            </p:nvSpPr>
            <p:spPr>
              <a:xfrm>
                <a:off x="0" y="5762569"/>
                <a:ext cx="11723077" cy="4685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400" dirty="0" err="1" smtClean="0">
                    <a:solidFill>
                      <a:prstClr val="white"/>
                    </a:solidFill>
                    <a:latin typeface="Britannic Bold" panose="020B0903060703020204" pitchFamily="34" charset="0"/>
                  </a:rPr>
                  <a:t>Bjet</a:t>
                </a:r>
                <a:r>
                  <a:rPr lang="en-US" altLang="ko-KR" sz="2400" dirty="0" smtClean="0">
                    <a:solidFill>
                      <a:prstClr val="white"/>
                    </a:solidFill>
                    <a:latin typeface="Britannic Bold" panose="020B0903060703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2400" i="1" smtClean="0">
                        <a:solidFill>
                          <a:prstClr val="white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US" altLang="ko-KR" sz="2400" dirty="0" smtClean="0">
                    <a:solidFill>
                      <a:prstClr val="white"/>
                    </a:solidFill>
                    <a:latin typeface="Britannic Bold" panose="020B0903060703020204" pitchFamily="34" charset="0"/>
                  </a:rPr>
                  <a:t> 1 (result what we want)</a:t>
                </a:r>
                <a:endParaRPr lang="ko-KR" altLang="en-US" sz="2400" dirty="0">
                  <a:solidFill>
                    <a:prstClr val="white"/>
                  </a:solidFill>
                  <a:latin typeface="Britannic Bold" panose="020B0903060703020204" pitchFamily="34" charset="0"/>
                </a:endParaRPr>
              </a:p>
            </p:txBody>
          </p:sp>
        </mc:Choice>
        <mc:Fallback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762569"/>
                <a:ext cx="11723077" cy="468590"/>
              </a:xfrm>
              <a:prstGeom prst="rect">
                <a:avLst/>
              </a:prstGeom>
              <a:blipFill rotWithShape="0">
                <a:blip r:embed="rId5" cstate="print"/>
                <a:stretch>
                  <a:fillRect l="-780" t="-9091" b="-2857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xmlns="" val="961732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6328"/>
            <a:ext cx="11605846" cy="9871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 smtClean="0">
                <a:solidFill>
                  <a:srgbClr val="B80E0F"/>
                </a:solidFill>
                <a:ea typeface="Adobe 고딕 Std B" panose="020B0800000000000000" pitchFamily="34" charset="-127"/>
              </a:rPr>
              <a:t>4. </a:t>
            </a:r>
            <a:r>
              <a:rPr lang="en-US" altLang="ko-KR" dirty="0" err="1" smtClean="0">
                <a:solidFill>
                  <a:srgbClr val="B80E0F"/>
                </a:solidFill>
                <a:ea typeface="Adobe 고딕 Std B" panose="020B0800000000000000" pitchFamily="34" charset="-127"/>
              </a:rPr>
              <a:t>Hep</a:t>
            </a:r>
            <a:r>
              <a:rPr lang="en-US" altLang="ko-KR" dirty="0" smtClean="0">
                <a:solidFill>
                  <a:srgbClr val="B80E0F"/>
                </a:solidFill>
                <a:ea typeface="Adobe 고딕 Std B" panose="020B0800000000000000" pitchFamily="34" charset="-127"/>
              </a:rPr>
              <a:t> tutorial – jet . “add More cut”</a:t>
            </a:r>
            <a:endParaRPr lang="ko-KR" altLang="en-US" dirty="0">
              <a:solidFill>
                <a:srgbClr val="B80E0F"/>
              </a:solidFill>
              <a:ea typeface="Adobe 고딕 Std B" panose="020B0800000000000000" pitchFamily="34" charset="-127"/>
            </a:endParaRPr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8" name="TextBox 7"/>
              <p:cNvSpPr txBox="1"/>
              <p:nvPr/>
            </p:nvSpPr>
            <p:spPr>
              <a:xfrm>
                <a:off x="0" y="5734020"/>
                <a:ext cx="1172307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400" dirty="0" err="1" smtClean="0">
                    <a:solidFill>
                      <a:prstClr val="white"/>
                    </a:solidFill>
                    <a:latin typeface="Britannic Bold" panose="020B0903060703020204" pitchFamily="34" charset="0"/>
                  </a:rPr>
                  <a:t>Bjet</a:t>
                </a:r>
                <a:r>
                  <a:rPr lang="en-US" altLang="ko-KR" sz="2400" dirty="0">
                    <a:solidFill>
                      <a:prstClr val="white"/>
                    </a:solidFill>
                    <a:latin typeface="Britannic Bold" panose="020B0903060703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2400" i="1" smtClean="0">
                        <a:solidFill>
                          <a:prstClr val="white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US" altLang="ko-KR" sz="2400" dirty="0" smtClean="0">
                    <a:solidFill>
                      <a:prstClr val="white"/>
                    </a:solidFill>
                    <a:latin typeface="Britannic Bold" panose="020B0903060703020204" pitchFamily="34" charset="0"/>
                  </a:rPr>
                  <a:t> 1 (result what we want)</a:t>
                </a:r>
              </a:p>
            </p:txBody>
          </p:sp>
        </mc:Choice>
        <mc:Fallback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734020"/>
                <a:ext cx="11723077" cy="461665"/>
              </a:xfrm>
              <a:prstGeom prst="rect">
                <a:avLst/>
              </a:prstGeom>
              <a:blipFill rotWithShape="0">
                <a:blip r:embed="rId3" cstate="print"/>
                <a:stretch>
                  <a:fillRect l="-780" t="-9333" b="-32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0744" t="6607" r="6942" b="29648"/>
          <a:stretch/>
        </p:blipFill>
        <p:spPr>
          <a:xfrm>
            <a:off x="158400" y="1404000"/>
            <a:ext cx="5428800" cy="3924000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0744" t="6608" r="6943" b="29649"/>
          <a:stretch/>
        </p:blipFill>
        <p:spPr>
          <a:xfrm>
            <a:off x="5996492" y="1399484"/>
            <a:ext cx="5428800" cy="3924000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xmlns="" val="3487112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0"/>
            <a:ext cx="11247120" cy="98713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 smtClean="0">
                <a:solidFill>
                  <a:srgbClr val="B80E0F"/>
                </a:solidFill>
                <a:ea typeface="Adobe 고딕 Std B" panose="020B0800000000000000" pitchFamily="34" charset="-127"/>
              </a:rPr>
              <a:t>4. </a:t>
            </a:r>
            <a:r>
              <a:rPr lang="en-US" altLang="ko-KR" dirty="0" err="1" smtClean="0">
                <a:solidFill>
                  <a:srgbClr val="B80E0F"/>
                </a:solidFill>
                <a:ea typeface="Adobe 고딕 Std B" panose="020B0800000000000000" pitchFamily="34" charset="-127"/>
              </a:rPr>
              <a:t>Hep</a:t>
            </a:r>
            <a:r>
              <a:rPr lang="en-US" altLang="ko-KR" dirty="0" smtClean="0">
                <a:solidFill>
                  <a:srgbClr val="B80E0F"/>
                </a:solidFill>
                <a:ea typeface="Adobe 고딕 Std B" panose="020B0800000000000000" pitchFamily="34" charset="-127"/>
              </a:rPr>
              <a:t> tutorial – jet . “add More cut”</a:t>
            </a:r>
            <a:endParaRPr lang="ko-KR" altLang="en-US" dirty="0">
              <a:solidFill>
                <a:srgbClr val="B80E0F"/>
              </a:solidFill>
              <a:ea typeface="Adobe 고딕 Std B" panose="020B0800000000000000" pitchFamily="34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4773" t="4117" r="2137" b="28823"/>
          <a:stretch/>
        </p:blipFill>
        <p:spPr>
          <a:xfrm>
            <a:off x="195355" y="1243383"/>
            <a:ext cx="5428205" cy="4104000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4773" t="4117" r="2137" b="28823"/>
          <a:stretch/>
        </p:blipFill>
        <p:spPr>
          <a:xfrm>
            <a:off x="6155429" y="1243383"/>
            <a:ext cx="5428205" cy="4104000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mc:AlternateContent xmlns:mc="http://schemas.openxmlformats.org/markup-compatibility/2006">
        <mc:Choice xmlns:a14="http://schemas.microsoft.com/office/drawing/2010/main" xmlns="" Requires="a14">
          <p:sp>
            <p:nvSpPr>
              <p:cNvPr id="8" name="TextBox 7"/>
              <p:cNvSpPr txBox="1"/>
              <p:nvPr/>
            </p:nvSpPr>
            <p:spPr>
              <a:xfrm>
                <a:off x="25580" y="5758375"/>
                <a:ext cx="11699631" cy="4685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400" dirty="0">
                    <a:solidFill>
                      <a:prstClr val="white"/>
                    </a:solidFill>
                    <a:latin typeface="Britannic Bold" panose="020B0903060703020204" pitchFamily="34" charset="0"/>
                  </a:rPr>
                  <a:t>S</a:t>
                </a:r>
                <a:r>
                  <a:rPr lang="en-US" altLang="ko-KR" sz="2400" dirty="0" smtClean="0">
                    <a:solidFill>
                      <a:prstClr val="white"/>
                    </a:solidFill>
                    <a:latin typeface="Britannic Bold" panose="020B0903060703020204" pitchFamily="34" charset="0"/>
                  </a:rPr>
                  <a:t>elect </a:t>
                </a:r>
                <a:r>
                  <a:rPr lang="en-US" altLang="ko-KR" sz="2400" dirty="0" err="1" smtClean="0">
                    <a:solidFill>
                      <a:prstClr val="white"/>
                    </a:solidFill>
                    <a:latin typeface="Britannic Bold" panose="020B0903060703020204" pitchFamily="34" charset="0"/>
                  </a:rPr>
                  <a:t>bjet</a:t>
                </a:r>
                <a:r>
                  <a:rPr lang="en-US" altLang="ko-KR" sz="2400" dirty="0" smtClean="0">
                    <a:solidFill>
                      <a:prstClr val="white"/>
                    </a:solidFill>
                    <a:latin typeface="Britannic Bold" panose="020B0903060703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2400" i="1" smtClean="0">
                        <a:solidFill>
                          <a:prstClr val="white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altLang="ko-KR" sz="2400" b="0" i="1" smtClean="0">
                        <a:solidFill>
                          <a:prstClr val="white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z="2400" dirty="0" smtClean="0">
                    <a:solidFill>
                      <a:prstClr val="white"/>
                    </a:solidFill>
                    <a:latin typeface="Britannic Bold" panose="020B0903060703020204" pitchFamily="34" charset="0"/>
                  </a:rPr>
                  <a:t>2 , result is better than before.</a:t>
                </a:r>
                <a:endParaRPr lang="ko-KR" altLang="en-US" sz="2400" dirty="0">
                  <a:solidFill>
                    <a:prstClr val="white"/>
                  </a:solidFill>
                  <a:latin typeface="Britannic Bold" panose="020B0903060703020204" pitchFamily="34" charset="0"/>
                </a:endParaRPr>
              </a:p>
            </p:txBody>
          </p:sp>
        </mc:Choice>
        <mc:Fallback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80" y="5758375"/>
                <a:ext cx="11699631" cy="468590"/>
              </a:xfrm>
              <a:prstGeom prst="rect">
                <a:avLst/>
              </a:prstGeom>
              <a:blipFill rotWithShape="0">
                <a:blip r:embed="rId5" cstate="print"/>
                <a:stretch>
                  <a:fillRect l="-782" t="-9211" b="-3026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xmlns="" val="98969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0" y="0"/>
            <a:ext cx="9642764" cy="9871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ea typeface="Adobe 고딕 Std B" panose="020B0800000000000000" pitchFamily="34" charset="-127"/>
              </a:rPr>
              <a:t>0</a:t>
            </a:r>
            <a:r>
              <a:rPr lang="en-US" altLang="ko-KR" dirty="0" smtClean="0">
                <a:ea typeface="Adobe 고딕 Std B" panose="020B0800000000000000" pitchFamily="34" charset="-127"/>
              </a:rPr>
              <a:t>.Index</a:t>
            </a:r>
            <a:endParaRPr lang="ko-KR" altLang="en-US" dirty="0">
              <a:ea typeface="Adobe 고딕 Std B" panose="020B0800000000000000" pitchFamily="34" charset="-127"/>
            </a:endParaRPr>
          </a:p>
        </p:txBody>
      </p:sp>
      <p:graphicFrame>
        <p:nvGraphicFramePr>
          <p:cNvPr id="3" name="다이어그램 2"/>
          <p:cNvGraphicFramePr/>
          <p:nvPr>
            <p:extLst>
              <p:ext uri="{D42A27DB-BD31-4B8C-83A1-F6EECF244321}">
                <p14:modId xmlns:p14="http://schemas.microsoft.com/office/powerpoint/2010/main" xmlns="" val="3990921132"/>
              </p:ext>
            </p:extLst>
          </p:nvPr>
        </p:nvGraphicFramePr>
        <p:xfrm>
          <a:off x="0" y="790004"/>
          <a:ext cx="11687908" cy="47784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xmlns="" val="2547777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0" y="-11430"/>
            <a:ext cx="10435590" cy="98713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 smtClean="0">
                <a:solidFill>
                  <a:srgbClr val="B80E0F"/>
                </a:solidFill>
                <a:ea typeface="Adobe 고딕 Std B" panose="020B0800000000000000" pitchFamily="34" charset="-127"/>
              </a:rPr>
              <a:t>4. </a:t>
            </a:r>
            <a:r>
              <a:rPr lang="en-US" altLang="ko-KR" dirty="0" err="1" smtClean="0">
                <a:solidFill>
                  <a:srgbClr val="B80E0F"/>
                </a:solidFill>
                <a:ea typeface="Adobe 고딕 Std B" panose="020B0800000000000000" pitchFamily="34" charset="-127"/>
              </a:rPr>
              <a:t>Hep</a:t>
            </a:r>
            <a:r>
              <a:rPr lang="en-US" altLang="ko-KR" dirty="0" smtClean="0">
                <a:solidFill>
                  <a:srgbClr val="B80E0F"/>
                </a:solidFill>
                <a:ea typeface="Adobe 고딕 Std B" panose="020B0800000000000000" pitchFamily="34" charset="-127"/>
              </a:rPr>
              <a:t> tutorial – jet . “add More cut”</a:t>
            </a:r>
            <a:endParaRPr lang="ko-KR" altLang="en-US" dirty="0">
              <a:solidFill>
                <a:srgbClr val="B80E0F"/>
              </a:solidFill>
              <a:ea typeface="Adobe 고딕 Std B" panose="020B0800000000000000" pitchFamily="34" charset="-127"/>
            </a:endParaRPr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8" name="TextBox 7"/>
              <p:cNvSpPr txBox="1"/>
              <p:nvPr/>
            </p:nvSpPr>
            <p:spPr>
              <a:xfrm>
                <a:off x="0" y="5799126"/>
                <a:ext cx="11699631" cy="4685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400" dirty="0" smtClean="0">
                    <a:solidFill>
                      <a:prstClr val="white"/>
                    </a:solidFill>
                    <a:latin typeface="Britannic Bold" panose="020B0903060703020204" pitchFamily="34" charset="0"/>
                  </a:rPr>
                  <a:t>Select </a:t>
                </a:r>
                <a:r>
                  <a:rPr lang="en-US" altLang="ko-KR" sz="2400" dirty="0" err="1" smtClean="0">
                    <a:solidFill>
                      <a:prstClr val="white"/>
                    </a:solidFill>
                    <a:latin typeface="Britannic Bold" panose="020B0903060703020204" pitchFamily="34" charset="0"/>
                  </a:rPr>
                  <a:t>bjet</a:t>
                </a:r>
                <a:r>
                  <a:rPr lang="en-US" altLang="ko-KR" sz="2400" dirty="0" smtClean="0">
                    <a:solidFill>
                      <a:prstClr val="white"/>
                    </a:solidFill>
                    <a:latin typeface="Britannic Bold" panose="020B0903060703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2400" i="1" smtClean="0">
                        <a:solidFill>
                          <a:prstClr val="white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US" altLang="ko-KR" sz="2400" dirty="0" smtClean="0">
                    <a:solidFill>
                      <a:prstClr val="white"/>
                    </a:solidFill>
                    <a:latin typeface="Britannic Bold" panose="020B0903060703020204" pitchFamily="34" charset="0"/>
                  </a:rPr>
                  <a:t> 2 </a:t>
                </a:r>
                <a:r>
                  <a:rPr lang="en-US" altLang="ko-KR" sz="2400" dirty="0">
                    <a:solidFill>
                      <a:prstClr val="white"/>
                    </a:solidFill>
                    <a:latin typeface="Britannic Bold" panose="020B0903060703020204" pitchFamily="34" charset="0"/>
                  </a:rPr>
                  <a:t>, but result isn’t better than before.</a:t>
                </a:r>
                <a:endParaRPr lang="ko-KR" altLang="en-US" sz="2400" dirty="0">
                  <a:solidFill>
                    <a:prstClr val="white"/>
                  </a:solidFill>
                  <a:latin typeface="Britannic Bold" panose="020B0903060703020204" pitchFamily="34" charset="0"/>
                </a:endParaRPr>
              </a:p>
            </p:txBody>
          </p:sp>
        </mc:Choice>
        <mc:Fallback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799126"/>
                <a:ext cx="11699631" cy="468590"/>
              </a:xfrm>
              <a:prstGeom prst="rect">
                <a:avLst/>
              </a:prstGeom>
              <a:blipFill rotWithShape="0">
                <a:blip r:embed="rId3" cstate="print"/>
                <a:stretch>
                  <a:fillRect l="-782" t="-9091" b="-2857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0744" t="6609" r="6942" b="29649"/>
          <a:stretch/>
        </p:blipFill>
        <p:spPr>
          <a:xfrm>
            <a:off x="172468" y="1383832"/>
            <a:ext cx="5428800" cy="3924000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0744" t="6608" r="6942" b="29649"/>
          <a:stretch/>
        </p:blipFill>
        <p:spPr>
          <a:xfrm>
            <a:off x="6081932" y="1383832"/>
            <a:ext cx="5428800" cy="3924000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xmlns="" val="1712855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내용 개체 틀 3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xmlns="" xmlns:a14="http://schemas.microsoft.com/office/drawing/2010/main" xmlns:mc="http://schemas.openxmlformats.org/markup-compatibility/2006" val="2816429789"/>
              </p:ext>
            </p:extLst>
          </p:nvPr>
        </p:nvGraphicFramePr>
        <p:xfrm>
          <a:off x="152399" y="241808"/>
          <a:ext cx="11418280" cy="51971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3656"/>
                <a:gridCol w="1896794"/>
                <a:gridCol w="386862"/>
                <a:gridCol w="1835834"/>
                <a:gridCol w="447822"/>
                <a:gridCol w="2028091"/>
                <a:gridCol w="255565"/>
                <a:gridCol w="2283656"/>
              </a:tblGrid>
              <a:tr h="594637">
                <a:tc>
                  <a:txBody>
                    <a:bodyPr/>
                    <a:lstStyle/>
                    <a:p>
                      <a:pPr latinLnBrk="1"/>
                      <a:endParaRPr lang="ko-KR" altLang="en-US" b="0" dirty="0">
                        <a:latin typeface="Britannic Bold" panose="020B0903060703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 smtClean="0">
                          <a:latin typeface="Britannic Bold" panose="020B0903060703020204" pitchFamily="34" charset="0"/>
                        </a:rPr>
                        <a:t>No</a:t>
                      </a:r>
                      <a:r>
                        <a:rPr lang="en-US" altLang="ko-KR" b="0" baseline="0" dirty="0" smtClean="0">
                          <a:latin typeface="Britannic Bold" panose="020B0903060703020204" pitchFamily="34" charset="0"/>
                        </a:rPr>
                        <a:t> Cut</a:t>
                      </a:r>
                      <a:endParaRPr lang="ko-KR" altLang="en-US" b="0" dirty="0">
                        <a:latin typeface="Britannic Bold" panose="020B0903060703020204" pitchFamily="34" charset="0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0" dirty="0" smtClean="0">
                          <a:latin typeface="Britannic Bold" panose="020B0903060703020204" pitchFamily="34" charset="0"/>
                        </a:rPr>
                        <a:t>Di-</a:t>
                      </a:r>
                      <a:r>
                        <a:rPr lang="en-US" altLang="ko-KR" b="0" dirty="0" err="1" smtClean="0">
                          <a:latin typeface="Britannic Bold" panose="020B0903060703020204" pitchFamily="34" charset="0"/>
                        </a:rPr>
                        <a:t>leptonic</a:t>
                      </a:r>
                      <a:r>
                        <a:rPr lang="en-US" altLang="ko-KR" b="0" baseline="0" dirty="0" smtClean="0">
                          <a:latin typeface="Britannic Bold" panose="020B0903060703020204" pitchFamily="34" charset="0"/>
                        </a:rPr>
                        <a:t> decay</a:t>
                      </a:r>
                      <a:endParaRPr lang="ko-KR" altLang="en-US" b="0" dirty="0">
                        <a:latin typeface="Britannic Bold" panose="020B0903060703020204" pitchFamily="34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b="0" dirty="0">
                        <a:latin typeface="Britannic Bold" panose="020B0903060703020204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ko-KR" dirty="0"/>
                    </a:p>
                  </a:txBody>
                  <a:tcPr anchor="ctr">
                    <a:blipFill rotWithShape="0">
                      <a:blip r:embed="rId3"/>
                      <a:stretch>
                        <a:fillRect l="-258477" t="-1020" r="-103440" b="-781633"/>
                      </a:stretch>
                    </a:blip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b="0" dirty="0">
                        <a:latin typeface="Britannic Bold" panose="020B0903060703020204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ko-KR" dirty="0"/>
                    </a:p>
                  </a:txBody>
                  <a:tcPr anchor="ctr">
                    <a:blipFill rotWithShape="0">
                      <a:blip r:embed="rId3"/>
                      <a:stretch>
                        <a:fillRect l="-349880" t="-1020" r="-959" b="-781633"/>
                      </a:stretch>
                    </a:blip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b="0" dirty="0">
                        <a:latin typeface="Britannic Bold" panose="020B0903060703020204" pitchFamily="34" charset="0"/>
                      </a:endParaRPr>
                    </a:p>
                  </a:txBody>
                  <a:tcPr/>
                </a:tc>
              </a:tr>
              <a:tr h="36576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 err="1" smtClean="0">
                          <a:latin typeface="Britannic Bold" panose="020B0903060703020204" pitchFamily="34" charset="0"/>
                        </a:rPr>
                        <a:t>TTBar</a:t>
                      </a:r>
                      <a:endParaRPr lang="ko-KR" altLang="en-US" b="0" dirty="0">
                        <a:latin typeface="Britannic Bold" panose="020B09030607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 smtClean="0">
                          <a:latin typeface="Britannic Bold" panose="020B0903060703020204" pitchFamily="34" charset="0"/>
                        </a:rPr>
                        <a:t>7928.84</a:t>
                      </a:r>
                      <a:endParaRPr lang="ko-KR" altLang="en-US" b="0" dirty="0">
                        <a:latin typeface="Britannic Bold" panose="020B0903060703020204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0" dirty="0" smtClean="0">
                          <a:latin typeface="Britannic Bold" panose="020B0903060703020204" pitchFamily="34" charset="0"/>
                        </a:rPr>
                        <a:t>134.453</a:t>
                      </a:r>
                      <a:endParaRPr lang="ko-KR" altLang="en-US" b="0" dirty="0">
                        <a:latin typeface="Britannic Bold" panose="020B0903060703020204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b="0" dirty="0">
                        <a:latin typeface="Britannic Bold" panose="020B0903060703020204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0" dirty="0" smtClean="0">
                          <a:latin typeface="Britannic Bold" panose="020B0903060703020204" pitchFamily="34" charset="0"/>
                        </a:rPr>
                        <a:t>91.7891</a:t>
                      </a:r>
                      <a:endParaRPr lang="ko-KR" altLang="en-US" b="0" dirty="0">
                        <a:latin typeface="Britannic Bold" panose="020B0903060703020204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b="0" dirty="0">
                        <a:latin typeface="Britannic Bold" panose="020B0903060703020204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0" dirty="0" smtClean="0">
                          <a:latin typeface="Britannic Bold" panose="020B0903060703020204" pitchFamily="34" charset="0"/>
                        </a:rPr>
                        <a:t>27.6601</a:t>
                      </a:r>
                      <a:endParaRPr lang="ko-KR" altLang="en-US" b="0" dirty="0">
                        <a:latin typeface="Britannic Bold" panose="020B0903060703020204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b="0" dirty="0">
                        <a:latin typeface="Britannic Bold" panose="020B0903060703020204" pitchFamily="34" charset="0"/>
                      </a:endParaRPr>
                    </a:p>
                  </a:txBody>
                  <a:tcPr/>
                </a:tc>
              </a:tr>
              <a:tr h="36576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 err="1" smtClean="0">
                          <a:latin typeface="Britannic Bold" panose="020B0903060703020204" pitchFamily="34" charset="0"/>
                        </a:rPr>
                        <a:t>W+Jets</a:t>
                      </a:r>
                      <a:endParaRPr lang="ko-KR" altLang="en-US" b="0" dirty="0">
                        <a:latin typeface="Britannic Bold" panose="020B09030607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 smtClean="0">
                          <a:latin typeface="Britannic Bold" panose="020B0903060703020204" pitchFamily="34" charset="0"/>
                        </a:rPr>
                        <a:t>209559</a:t>
                      </a:r>
                      <a:endParaRPr lang="ko-KR" altLang="en-US" b="0" dirty="0">
                        <a:latin typeface="Britannic Bold" panose="020B0903060703020204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0" dirty="0" smtClean="0">
                          <a:latin typeface="Britannic Bold" panose="020B0903060703020204" pitchFamily="34" charset="0"/>
                        </a:rPr>
                        <a:t>48.4183</a:t>
                      </a:r>
                      <a:endParaRPr lang="ko-KR" altLang="en-US" b="0" dirty="0">
                        <a:latin typeface="Britannic Bold" panose="020B0903060703020204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b="0" dirty="0">
                        <a:latin typeface="Britannic Bold" panose="020B0903060703020204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0" dirty="0" smtClean="0">
                          <a:latin typeface="Britannic Bold" panose="020B0903060703020204" pitchFamily="34" charset="0"/>
                        </a:rPr>
                        <a:t>0</a:t>
                      </a:r>
                      <a:endParaRPr lang="ko-KR" altLang="en-US" b="0" dirty="0">
                        <a:latin typeface="Britannic Bold" panose="020B0903060703020204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b="0" dirty="0">
                        <a:latin typeface="Britannic Bold" panose="020B0903060703020204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0" dirty="0" smtClean="0">
                          <a:latin typeface="Britannic Bold" panose="020B0903060703020204" pitchFamily="34" charset="0"/>
                        </a:rPr>
                        <a:t>0</a:t>
                      </a:r>
                      <a:endParaRPr lang="ko-KR" altLang="en-US" b="0" dirty="0">
                        <a:latin typeface="Britannic Bold" panose="020B0903060703020204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b="0" dirty="0">
                        <a:latin typeface="Britannic Bold" panose="020B0903060703020204" pitchFamily="34" charset="0"/>
                      </a:endParaRPr>
                    </a:p>
                  </a:txBody>
                  <a:tcPr/>
                </a:tc>
              </a:tr>
              <a:tr h="36576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 smtClean="0">
                          <a:latin typeface="Britannic Bold" panose="020B0903060703020204" pitchFamily="34" charset="0"/>
                        </a:rPr>
                        <a:t>DY</a:t>
                      </a:r>
                      <a:endParaRPr lang="ko-KR" altLang="en-US" b="0" dirty="0">
                        <a:latin typeface="Britannic Bold" panose="020B09030607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 smtClean="0">
                          <a:latin typeface="Britannic Bold" panose="020B0903060703020204" pitchFamily="34" charset="0"/>
                        </a:rPr>
                        <a:t>34115.4</a:t>
                      </a:r>
                      <a:endParaRPr lang="ko-KR" altLang="en-US" b="0" dirty="0">
                        <a:latin typeface="Britannic Bold" panose="020B0903060703020204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0" dirty="0" smtClean="0">
                          <a:latin typeface="Britannic Bold" panose="020B0903060703020204" pitchFamily="34" charset="0"/>
                        </a:rPr>
                        <a:t>16963.9</a:t>
                      </a:r>
                      <a:endParaRPr lang="ko-KR" altLang="en-US" b="0" dirty="0">
                        <a:latin typeface="Britannic Bold" panose="020B0903060703020204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b="0" dirty="0">
                        <a:latin typeface="Britannic Bold" panose="020B0903060703020204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0" dirty="0" smtClean="0">
                          <a:latin typeface="Britannic Bold" panose="020B0903060703020204" pitchFamily="34" charset="0"/>
                        </a:rPr>
                        <a:t>103.524</a:t>
                      </a:r>
                      <a:endParaRPr lang="ko-KR" altLang="en-US" b="0" dirty="0">
                        <a:latin typeface="Britannic Bold" panose="020B0903060703020204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b="0" dirty="0">
                        <a:latin typeface="Britannic Bold" panose="020B0903060703020204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0" dirty="0" smtClean="0">
                          <a:latin typeface="Britannic Bold" panose="020B0903060703020204" pitchFamily="34" charset="0"/>
                        </a:rPr>
                        <a:t>2.79976</a:t>
                      </a:r>
                      <a:endParaRPr lang="ko-KR" altLang="en-US" b="0" dirty="0">
                        <a:latin typeface="Britannic Bold" panose="020B0903060703020204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b="0" dirty="0">
                        <a:latin typeface="Britannic Bold" panose="020B0903060703020204" pitchFamily="34" charset="0"/>
                      </a:endParaRPr>
                    </a:p>
                  </a:txBody>
                  <a:tcPr/>
                </a:tc>
              </a:tr>
              <a:tr h="36576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 smtClean="0">
                          <a:latin typeface="Britannic Bold" panose="020B0903060703020204" pitchFamily="34" charset="0"/>
                        </a:rPr>
                        <a:t>WW/WZ/ZZ</a:t>
                      </a:r>
                      <a:endParaRPr lang="ko-KR" altLang="en-US" b="0" dirty="0">
                        <a:latin typeface="Britannic Bold" panose="020B09030607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 smtClean="0">
                          <a:latin typeface="Britannic Bold" panose="020B0903060703020204" pitchFamily="34" charset="0"/>
                        </a:rPr>
                        <a:t>316.7997</a:t>
                      </a:r>
                      <a:endParaRPr lang="ko-KR" altLang="en-US" b="0" dirty="0">
                        <a:latin typeface="Britannic Bold" panose="020B0903060703020204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0" dirty="0" smtClean="0">
                          <a:latin typeface="Britannic Bold" panose="020B0903060703020204" pitchFamily="34" charset="0"/>
                        </a:rPr>
                        <a:t>54.75399</a:t>
                      </a:r>
                      <a:endParaRPr lang="ko-KR" altLang="en-US" b="0" dirty="0">
                        <a:latin typeface="Britannic Bold" panose="020B0903060703020204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b="0" dirty="0">
                        <a:latin typeface="Britannic Bold" panose="020B0903060703020204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0" dirty="0" smtClean="0">
                          <a:latin typeface="Britannic Bold" panose="020B0903060703020204" pitchFamily="34" charset="0"/>
                        </a:rPr>
                        <a:t>1.282021</a:t>
                      </a:r>
                      <a:endParaRPr lang="ko-KR" altLang="en-US" b="0" dirty="0">
                        <a:latin typeface="Britannic Bold" panose="020B0903060703020204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b="0" dirty="0">
                        <a:latin typeface="Britannic Bold" panose="020B0903060703020204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0" dirty="0" smtClean="0">
                          <a:latin typeface="Britannic Bold" panose="020B0903060703020204" pitchFamily="34" charset="0"/>
                        </a:rPr>
                        <a:t>0.0745925</a:t>
                      </a:r>
                      <a:endParaRPr lang="ko-KR" altLang="en-US" b="0" dirty="0">
                        <a:latin typeface="Britannic Bold" panose="020B0903060703020204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b="0" dirty="0">
                        <a:latin typeface="Britannic Bold" panose="020B0903060703020204" pitchFamily="34" charset="0"/>
                      </a:endParaRPr>
                    </a:p>
                  </a:txBody>
                  <a:tcPr/>
                </a:tc>
              </a:tr>
              <a:tr h="36576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 smtClean="0">
                          <a:latin typeface="Britannic Bold" panose="020B0903060703020204" pitchFamily="34" charset="0"/>
                        </a:rPr>
                        <a:t>QCD</a:t>
                      </a:r>
                      <a:endParaRPr lang="ko-KR" altLang="en-US" b="0" dirty="0">
                        <a:latin typeface="Britannic Bold" panose="020B09030607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 smtClean="0">
                          <a:latin typeface="Britannic Bold" panose="020B0903060703020204" pitchFamily="34" charset="0"/>
                        </a:rPr>
                        <a:t>79160.5</a:t>
                      </a:r>
                      <a:endParaRPr lang="ko-KR" altLang="en-US" b="0" dirty="0">
                        <a:latin typeface="Britannic Bold" panose="020B0903060703020204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0" dirty="0" smtClean="0">
                          <a:latin typeface="Britannic Bold" panose="020B0903060703020204" pitchFamily="34" charset="0"/>
                        </a:rPr>
                        <a:t>0</a:t>
                      </a:r>
                      <a:endParaRPr lang="ko-KR" altLang="en-US" b="0" dirty="0">
                        <a:latin typeface="Britannic Bold" panose="020B0903060703020204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b="0" dirty="0">
                        <a:latin typeface="Britannic Bold" panose="020B0903060703020204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0" dirty="0" smtClean="0">
                          <a:latin typeface="Britannic Bold" panose="020B0903060703020204" pitchFamily="34" charset="0"/>
                        </a:rPr>
                        <a:t>0</a:t>
                      </a:r>
                      <a:endParaRPr lang="ko-KR" altLang="en-US" b="0" dirty="0">
                        <a:latin typeface="Britannic Bold" panose="020B0903060703020204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b="0" dirty="0">
                        <a:latin typeface="Britannic Bold" panose="020B0903060703020204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0" dirty="0" smtClean="0">
                          <a:latin typeface="Britannic Bold" panose="020B0903060703020204" pitchFamily="34" charset="0"/>
                        </a:rPr>
                        <a:t>0</a:t>
                      </a:r>
                      <a:endParaRPr lang="ko-KR" altLang="en-US" b="0" dirty="0">
                        <a:latin typeface="Britannic Bold" panose="020B0903060703020204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b="0" dirty="0">
                        <a:latin typeface="Britannic Bold" panose="020B0903060703020204" pitchFamily="34" charset="0"/>
                      </a:endParaRPr>
                    </a:p>
                  </a:txBody>
                  <a:tcPr/>
                </a:tc>
              </a:tr>
              <a:tr h="36576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 smtClean="0">
                          <a:latin typeface="Britannic Bold" panose="020B0903060703020204" pitchFamily="34" charset="0"/>
                        </a:rPr>
                        <a:t>Single</a:t>
                      </a:r>
                      <a:r>
                        <a:rPr lang="en-US" altLang="ko-KR" b="0" baseline="0" dirty="0" smtClean="0">
                          <a:latin typeface="Britannic Bold" panose="020B0903060703020204" pitchFamily="34" charset="0"/>
                        </a:rPr>
                        <a:t> Top</a:t>
                      </a:r>
                      <a:endParaRPr lang="ko-KR" altLang="en-US" b="0" dirty="0">
                        <a:latin typeface="Britannic Bold" panose="020B09030607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 smtClean="0">
                          <a:latin typeface="Britannic Bold" panose="020B0903060703020204" pitchFamily="34" charset="0"/>
                        </a:rPr>
                        <a:t>311.623</a:t>
                      </a:r>
                      <a:endParaRPr lang="ko-KR" altLang="en-US" b="0" dirty="0">
                        <a:latin typeface="Britannic Bold" panose="020B0903060703020204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0" dirty="0" smtClean="0">
                          <a:latin typeface="Britannic Bold" panose="020B0903060703020204" pitchFamily="34" charset="0"/>
                        </a:rPr>
                        <a:t>16.3451</a:t>
                      </a:r>
                      <a:endParaRPr lang="ko-KR" altLang="en-US" b="0" dirty="0">
                        <a:latin typeface="Britannic Bold" panose="020B0903060703020204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b="0" dirty="0">
                        <a:latin typeface="Britannic Bold" panose="020B0903060703020204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0" dirty="0" smtClean="0">
                          <a:latin typeface="Britannic Bold" panose="020B0903060703020204" pitchFamily="34" charset="0"/>
                        </a:rPr>
                        <a:t>9.55804</a:t>
                      </a:r>
                      <a:endParaRPr lang="ko-KR" altLang="en-US" b="0" dirty="0">
                        <a:latin typeface="Britannic Bold" panose="020B0903060703020204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b="0" dirty="0">
                        <a:latin typeface="Britannic Bold" panose="020B0903060703020204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0" dirty="0" smtClean="0">
                          <a:latin typeface="Britannic Bold" panose="020B0903060703020204" pitchFamily="34" charset="0"/>
                        </a:rPr>
                        <a:t>0.964296</a:t>
                      </a:r>
                      <a:endParaRPr lang="ko-KR" altLang="en-US" b="0" dirty="0">
                        <a:latin typeface="Britannic Bold" panose="020B0903060703020204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b="0" dirty="0">
                        <a:latin typeface="Britannic Bold" panose="020B0903060703020204" pitchFamily="34" charset="0"/>
                      </a:endParaRPr>
                    </a:p>
                  </a:txBody>
                  <a:tcPr/>
                </a:tc>
              </a:tr>
              <a:tr h="36576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 smtClean="0">
                          <a:latin typeface="Britannic Bold" panose="020B0903060703020204" pitchFamily="34" charset="0"/>
                        </a:rPr>
                        <a:t>Background</a:t>
                      </a:r>
                      <a:endParaRPr lang="ko-KR" altLang="en-US" b="0" dirty="0">
                        <a:latin typeface="Britannic Bold" panose="020B09030607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 smtClean="0">
                          <a:latin typeface="Britannic Bold" panose="020B0903060703020204" pitchFamily="34" charset="0"/>
                        </a:rPr>
                        <a:t>323463.3227</a:t>
                      </a:r>
                      <a:endParaRPr lang="ko-KR" altLang="en-US" b="0" dirty="0">
                        <a:latin typeface="Britannic Bold" panose="020B0903060703020204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0" dirty="0" smtClean="0">
                          <a:latin typeface="Britannic Bold" panose="020B0903060703020204" pitchFamily="34" charset="0"/>
                        </a:rPr>
                        <a:t>17083.41739</a:t>
                      </a:r>
                      <a:endParaRPr lang="ko-KR" altLang="en-US" b="0" dirty="0">
                        <a:latin typeface="Britannic Bold" panose="020B0903060703020204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b="0" dirty="0">
                        <a:latin typeface="Britannic Bold" panose="020B0903060703020204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0" dirty="0" smtClean="0">
                          <a:latin typeface="Britannic Bold" panose="020B0903060703020204" pitchFamily="34" charset="0"/>
                        </a:rPr>
                        <a:t>114.364061</a:t>
                      </a:r>
                      <a:endParaRPr lang="ko-KR" altLang="en-US" b="0" dirty="0">
                        <a:latin typeface="Britannic Bold" panose="020B0903060703020204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b="0" dirty="0">
                        <a:latin typeface="Britannic Bold" panose="020B0903060703020204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0" dirty="0" smtClean="0">
                          <a:latin typeface="Britannic Bold" panose="020B0903060703020204" pitchFamily="34" charset="0"/>
                        </a:rPr>
                        <a:t>3.8386485</a:t>
                      </a:r>
                      <a:endParaRPr lang="ko-KR" altLang="en-US" b="0" dirty="0">
                        <a:latin typeface="Britannic Bold" panose="020B0903060703020204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b="0" dirty="0">
                        <a:latin typeface="Britannic Bold" panose="020B0903060703020204" pitchFamily="34" charset="0"/>
                      </a:endParaRPr>
                    </a:p>
                  </a:txBody>
                  <a:tcPr/>
                </a:tc>
              </a:tr>
              <a:tr h="36576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 smtClean="0">
                          <a:latin typeface="Britannic Bold" panose="020B0903060703020204" pitchFamily="34" charset="0"/>
                        </a:rPr>
                        <a:t>Data</a:t>
                      </a:r>
                      <a:endParaRPr lang="ko-KR" altLang="en-US" b="0" dirty="0">
                        <a:latin typeface="Britannic Bold" panose="020B09030607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 smtClean="0">
                          <a:latin typeface="Britannic Bold" panose="020B0903060703020204" pitchFamily="34" charset="0"/>
                        </a:rPr>
                        <a:t>469384</a:t>
                      </a:r>
                      <a:endParaRPr lang="ko-KR" altLang="en-US" b="0" dirty="0">
                        <a:latin typeface="Britannic Bold" panose="020B0903060703020204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0" dirty="0" smtClean="0">
                          <a:latin typeface="Britannic Bold" panose="020B0903060703020204" pitchFamily="34" charset="0"/>
                        </a:rPr>
                        <a:t>16521</a:t>
                      </a:r>
                      <a:endParaRPr lang="ko-KR" altLang="en-US" b="0" dirty="0">
                        <a:latin typeface="Britannic Bold" panose="020B0903060703020204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b="0" dirty="0">
                        <a:latin typeface="Britannic Bold" panose="020B0903060703020204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0" dirty="0" smtClean="0">
                          <a:latin typeface="Britannic Bold" panose="020B0903060703020204" pitchFamily="34" charset="0"/>
                        </a:rPr>
                        <a:t>201</a:t>
                      </a:r>
                      <a:endParaRPr lang="ko-KR" altLang="en-US" b="0" dirty="0">
                        <a:latin typeface="Britannic Bold" panose="020B0903060703020204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b="0" dirty="0">
                        <a:latin typeface="Britannic Bold" panose="020B0903060703020204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0" dirty="0" smtClean="0">
                          <a:latin typeface="Britannic Bold" panose="020B0903060703020204" pitchFamily="34" charset="0"/>
                        </a:rPr>
                        <a:t>32</a:t>
                      </a:r>
                      <a:endParaRPr lang="ko-KR" altLang="en-US" b="0" dirty="0">
                        <a:latin typeface="Britannic Bold" panose="020B0903060703020204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b="0" dirty="0">
                        <a:latin typeface="Britannic Bold" panose="020B0903060703020204" pitchFamily="34" charset="0"/>
                      </a:endParaRPr>
                    </a:p>
                  </a:txBody>
                  <a:tcPr/>
                </a:tc>
              </a:tr>
              <a:tr h="36576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 smtClean="0">
                          <a:latin typeface="Britannic Bold" panose="020B0903060703020204" pitchFamily="34" charset="0"/>
                        </a:rPr>
                        <a:t>Significance</a:t>
                      </a:r>
                      <a:endParaRPr lang="ko-KR" altLang="en-US" b="0" dirty="0">
                        <a:latin typeface="Britannic Bold" panose="020B09030607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 smtClean="0">
                          <a:latin typeface="Britannic Bold" panose="020B0903060703020204" pitchFamily="34" charset="0"/>
                        </a:rPr>
                        <a:t>13.7733168</a:t>
                      </a:r>
                      <a:endParaRPr lang="ko-KR" altLang="en-US" b="0" dirty="0">
                        <a:latin typeface="Britannic Bold" panose="020B0903060703020204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0" dirty="0" smtClean="0">
                          <a:latin typeface="Britannic Bold" panose="020B0903060703020204" pitchFamily="34" charset="0"/>
                        </a:rPr>
                        <a:t>1.8739430</a:t>
                      </a:r>
                      <a:endParaRPr lang="ko-KR" altLang="en-US" b="0" dirty="0">
                        <a:latin typeface="Britannic Bold" panose="020B0903060703020204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b="0" dirty="0">
                        <a:latin typeface="Britannic Bold" panose="020B0903060703020204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0" dirty="0" smtClean="0">
                          <a:latin typeface="Britannic Bold" panose="020B0903060703020204" pitchFamily="34" charset="0"/>
                        </a:rPr>
                        <a:t>10.0083345</a:t>
                      </a:r>
                      <a:endParaRPr lang="ko-KR" altLang="en-US" b="0" dirty="0">
                        <a:latin typeface="Britannic Bold" panose="020B0903060703020204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b="0" dirty="0">
                        <a:latin typeface="Britannic Bold" panose="020B0903060703020204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0" dirty="0" smtClean="0">
                          <a:latin typeface="Britannic Bold" panose="020B0903060703020204" pitchFamily="34" charset="0"/>
                        </a:rPr>
                        <a:t>6.8119607</a:t>
                      </a:r>
                      <a:endParaRPr lang="ko-KR" altLang="en-US" b="0" dirty="0">
                        <a:latin typeface="Britannic Bold" panose="020B0903060703020204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b="0" dirty="0">
                        <a:latin typeface="Britannic Bold" panose="020B0903060703020204" pitchFamily="34" charset="0"/>
                      </a:endParaRPr>
                    </a:p>
                  </a:txBody>
                  <a:tcPr/>
                </a:tc>
              </a:tr>
              <a:tr h="36576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 smtClean="0">
                          <a:latin typeface="Britannic Bold" panose="020B0903060703020204" pitchFamily="34" charset="0"/>
                        </a:rPr>
                        <a:t>Efficiency</a:t>
                      </a:r>
                      <a:endParaRPr lang="ko-KR" altLang="en-US" b="0" dirty="0">
                        <a:latin typeface="Britannic Bold" panose="020B09030607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 smtClean="0">
                          <a:latin typeface="Britannic Bold" panose="020B0903060703020204" pitchFamily="34" charset="0"/>
                        </a:rPr>
                        <a:t>1</a:t>
                      </a:r>
                      <a:endParaRPr lang="ko-KR" altLang="en-US" b="0" dirty="0">
                        <a:latin typeface="Britannic Bold" panose="020B0903060703020204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0" dirty="0" smtClean="0">
                          <a:latin typeface="Britannic Bold" panose="020B0903060703020204" pitchFamily="34" charset="0"/>
                        </a:rPr>
                        <a:t>0.017</a:t>
                      </a:r>
                      <a:endParaRPr lang="ko-KR" altLang="en-US" b="0" dirty="0">
                        <a:latin typeface="Britannic Bold" panose="020B0903060703020204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b="0" dirty="0">
                        <a:latin typeface="Britannic Bold" panose="020B0903060703020204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0" dirty="0" smtClean="0">
                          <a:latin typeface="Britannic Bold" panose="020B0903060703020204" pitchFamily="34" charset="0"/>
                        </a:rPr>
                        <a:t>0.012</a:t>
                      </a:r>
                      <a:endParaRPr lang="ko-KR" altLang="en-US" b="0" dirty="0">
                        <a:latin typeface="Britannic Bold" panose="020B0903060703020204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b="0" dirty="0">
                        <a:latin typeface="Britannic Bold" panose="020B0903060703020204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0" dirty="0" smtClean="0">
                          <a:latin typeface="Britannic Bold" panose="020B0903060703020204" pitchFamily="34" charset="0"/>
                        </a:rPr>
                        <a:t>0.003</a:t>
                      </a:r>
                      <a:endParaRPr lang="ko-KR" altLang="en-US" b="0" dirty="0">
                        <a:latin typeface="Britannic Bold" panose="020B0903060703020204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b="0" dirty="0">
                        <a:latin typeface="Britannic Bold" panose="020B0903060703020204" pitchFamily="34" charset="0"/>
                      </a:endParaRPr>
                    </a:p>
                  </a:txBody>
                  <a:tcPr/>
                </a:tc>
              </a:tr>
              <a:tr h="365760">
                <a:tc>
                  <a:txBody>
                    <a:bodyPr/>
                    <a:lstStyle/>
                    <a:p>
                      <a:endParaRPr lang="ko-KR" dirty="0">
                        <a:latin typeface="Britannic Bold" pitchFamily="34" charset="0"/>
                      </a:endParaRPr>
                    </a:p>
                  </a:txBody>
                  <a:tcPr>
                    <a:blipFill rotWithShape="0">
                      <a:blip r:embed="rId3"/>
                      <a:stretch>
                        <a:fillRect l="-267" t="-1166667" r="-401067" b="-175000"/>
                      </a:stretch>
                    </a:blipFill>
                  </a:tcPr>
                </a:tc>
                <a:tc gridSpan="7">
                  <a:txBody>
                    <a:bodyPr/>
                    <a:lstStyle/>
                    <a:p>
                      <a:pPr latinLnBrk="1"/>
                      <a:r>
                        <a:rPr lang="en-US" altLang="ko-KR" b="0" dirty="0" smtClean="0">
                          <a:latin typeface="Britannic Bold" panose="020B0903060703020204" pitchFamily="34" charset="0"/>
                        </a:rPr>
                        <a:t>50</a:t>
                      </a:r>
                      <a:endParaRPr lang="ko-KR" altLang="en-US" b="0" dirty="0">
                        <a:latin typeface="Britannic Bold" panose="020B0903060703020204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b="0" dirty="0"/>
                    </a:p>
                  </a:txBody>
                  <a:tcPr/>
                </a:tc>
              </a:tr>
              <a:tr h="57912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 err="1" smtClean="0">
                          <a:latin typeface="Britannic Bold" panose="020B0903060703020204" pitchFamily="34" charset="0"/>
                        </a:rPr>
                        <a:t>CrossSection</a:t>
                      </a:r>
                      <a:endParaRPr lang="en-US" altLang="ko-KR" b="0" dirty="0" smtClean="0">
                        <a:latin typeface="Britannic Bold" panose="020B0903060703020204" pitchFamily="34" charset="0"/>
                      </a:endParaRPr>
                    </a:p>
                    <a:p>
                      <a:pPr latinLnBrk="1"/>
                      <a:r>
                        <a:rPr lang="en-US" altLang="ko-KR" sz="1400" b="0" dirty="0" smtClean="0">
                          <a:latin typeface="Britannic Bold" panose="020B0903060703020204" pitchFamily="34" charset="0"/>
                        </a:rPr>
                        <a:t>(Theory : 165 </a:t>
                      </a:r>
                      <a:r>
                        <a:rPr lang="en-US" altLang="ko-KR" sz="1400" b="0" dirty="0" err="1" smtClean="0">
                          <a:latin typeface="Britannic Bold" panose="020B0903060703020204" pitchFamily="34" charset="0"/>
                        </a:rPr>
                        <a:t>pb</a:t>
                      </a:r>
                      <a:r>
                        <a:rPr lang="en-US" altLang="ko-KR" sz="1400" b="0" baseline="0" dirty="0" smtClean="0">
                          <a:latin typeface="Britannic Bold" panose="020B0903060703020204" pitchFamily="34" charset="0"/>
                        </a:rPr>
                        <a:t> at 7TeV)</a:t>
                      </a:r>
                      <a:endParaRPr lang="ko-KR" altLang="en-US" sz="1400" b="0" dirty="0">
                        <a:latin typeface="Britannic Bold" panose="020B0903060703020204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0" dirty="0" smtClean="0">
                          <a:latin typeface="Britannic Bold" panose="020B0903060703020204" pitchFamily="34" charset="0"/>
                        </a:rPr>
                        <a:t>2918.414</a:t>
                      </a:r>
                      <a:endParaRPr lang="ko-KR" altLang="en-US" b="0" dirty="0">
                        <a:latin typeface="Britannic Bold" panose="020B0903060703020204" pitchFamily="34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b="0" dirty="0" smtClean="0">
                          <a:latin typeface="Britannic Bold" panose="020B0903060703020204" pitchFamily="34" charset="0"/>
                        </a:rPr>
                        <a:t>-362.850</a:t>
                      </a:r>
                      <a:endParaRPr lang="ko-KR" altLang="en-US" b="0" dirty="0">
                        <a:latin typeface="Britannic Bold" panose="020B0903060703020204" pitchFamily="34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ko-KR" dirty="0"/>
                    </a:p>
                  </a:txBody>
                  <a:tcPr anchor="ctr">
                    <a:blipFill rotWithShape="0">
                      <a:blip r:embed="rId3"/>
                      <a:stretch>
                        <a:fillRect l="-300267" t="-800000" r="-101067" b="-10526"/>
                      </a:stretch>
                    </a:blip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 smtClean="0">
                          <a:latin typeface="Britannic Bold" panose="020B0903060703020204" pitchFamily="34" charset="0"/>
                        </a:rPr>
                        <a:t>93.871</a:t>
                      </a:r>
                      <a:endParaRPr lang="ko-KR" altLang="en-US" b="0" dirty="0">
                        <a:latin typeface="Britannic Bold" panose="020B0903060703020204" pitchFamily="34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2083678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xmlns="" Requires="a14">
          <p:graphicFrame>
            <p:nvGraphicFramePr>
              <p:cNvPr id="4" name="내용 개체 틀 3"/>
              <p:cNvGraphicFramePr>
                <a:graphicFrameLocks noGrp="1"/>
              </p:cNvGraphicFramePr>
              <p:nvPr>
                <p:ph sz="quarter" idx="13"/>
                <p:extLst>
                  <p:ext uri="{D42A27DB-BD31-4B8C-83A1-F6EECF244321}">
                    <p14:modId xmlns:p14="http://schemas.microsoft.com/office/powerpoint/2010/main" val="1318254465"/>
                  </p:ext>
                </p:extLst>
              </p:nvPr>
            </p:nvGraphicFramePr>
            <p:xfrm>
              <a:off x="152399" y="115199"/>
              <a:ext cx="11326840" cy="5227597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831710"/>
                    <a:gridCol w="2831710"/>
                    <a:gridCol w="2831710"/>
                    <a:gridCol w="2831710"/>
                  </a:tblGrid>
                  <a:tr h="594637"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b="0" dirty="0">
                            <a:latin typeface="Britannic Bold" panose="020B0903060703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b="0" dirty="0" smtClean="0">
                              <a:latin typeface="Britannic Bold" panose="020B0903060703020204" pitchFamily="34" charset="0"/>
                            </a:rPr>
                            <a:t>Single</a:t>
                          </a:r>
                          <a:r>
                            <a:rPr lang="en-US" altLang="ko-KR" b="0" baseline="0" dirty="0" smtClean="0">
                              <a:latin typeface="Britannic Bold" panose="020B0903060703020204" pitchFamily="34" charset="0"/>
                            </a:rPr>
                            <a:t> </a:t>
                          </a:r>
                          <a:r>
                            <a:rPr lang="en-US" altLang="ko-KR" b="0" baseline="0" dirty="0" err="1" smtClean="0">
                              <a:latin typeface="Britannic Bold" panose="020B0903060703020204" pitchFamily="34" charset="0"/>
                            </a:rPr>
                            <a:t>leptonic</a:t>
                          </a:r>
                          <a:r>
                            <a:rPr lang="en-US" altLang="ko-KR" b="0" baseline="0" dirty="0" smtClean="0">
                              <a:latin typeface="Britannic Bold" panose="020B0903060703020204" pitchFamily="34" charset="0"/>
                            </a:rPr>
                            <a:t> Decay</a:t>
                          </a:r>
                          <a:endParaRPr lang="ko-KR" altLang="en-US" b="0" dirty="0">
                            <a:latin typeface="Britannic Bold" panose="020B0903060703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b="0" dirty="0" err="1" smtClean="0">
                              <a:latin typeface="Britannic Bold" panose="020B0903060703020204" pitchFamily="34" charset="0"/>
                            </a:rPr>
                            <a:t>BTaggedJet</a:t>
                          </a:r>
                          <a:r>
                            <a:rPr lang="en-US" altLang="ko-KR" b="0" baseline="0" dirty="0" smtClean="0">
                              <a:latin typeface="Britannic Bold" panose="020B0903060703020204" pitchFamily="34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b="0" i="1" baseline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≥</m:t>
                              </m:r>
                            </m:oMath>
                          </a14:m>
                          <a:r>
                            <a:rPr lang="en-US" altLang="ko-KR" b="0" baseline="0" dirty="0" smtClean="0">
                              <a:latin typeface="Britannic Bold" panose="020B0903060703020204" pitchFamily="34" charset="0"/>
                            </a:rPr>
                            <a:t> 1</a:t>
                          </a:r>
                          <a:endParaRPr lang="ko-KR" altLang="en-US" b="0" dirty="0">
                            <a:latin typeface="Britannic Bold" panose="020B0903060703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b="0" dirty="0" err="1" smtClean="0">
                              <a:latin typeface="Britannic Bold" panose="020B0903060703020204" pitchFamily="34" charset="0"/>
                            </a:rPr>
                            <a:t>BTaggedJet</a:t>
                          </a:r>
                          <a:r>
                            <a:rPr lang="en-US" altLang="ko-KR" b="0" dirty="0" smtClean="0">
                              <a:latin typeface="Britannic Bold" panose="020B0903060703020204" pitchFamily="34" charset="0"/>
                            </a:rPr>
                            <a:t> </a:t>
                          </a:r>
                          <a:r>
                            <a:rPr lang="en-US" altLang="ko-KR" b="0" baseline="0" dirty="0" smtClean="0">
                              <a:latin typeface="Britannic Bold" panose="020B0903060703020204" pitchFamily="34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b="0" i="1" baseline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≥</m:t>
                              </m:r>
                            </m:oMath>
                          </a14:m>
                          <a:r>
                            <a:rPr lang="en-US" altLang="ko-KR" b="0" baseline="0" dirty="0" smtClean="0">
                              <a:latin typeface="Britannic Bold" panose="020B0903060703020204" pitchFamily="34" charset="0"/>
                            </a:rPr>
                            <a:t> </a:t>
                          </a:r>
                          <a:r>
                            <a:rPr lang="en-US" altLang="ko-KR" b="0" dirty="0" smtClean="0">
                              <a:latin typeface="Britannic Bold" panose="020B0903060703020204" pitchFamily="34" charset="0"/>
                            </a:rPr>
                            <a:t>2</a:t>
                          </a:r>
                          <a:endParaRPr lang="ko-KR" altLang="en-US" b="0" dirty="0">
                            <a:latin typeface="Britannic Bold" panose="020B0903060703020204" pitchFamily="34" charset="0"/>
                          </a:endParaRPr>
                        </a:p>
                      </a:txBody>
                      <a:tcPr anchor="ctr"/>
                    </a:tc>
                  </a:tr>
                  <a:tr h="344512"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b="0" dirty="0" err="1" smtClean="0">
                              <a:latin typeface="Britannic Bold" panose="020B0903060703020204" pitchFamily="34" charset="0"/>
                            </a:rPr>
                            <a:t>TTBar</a:t>
                          </a:r>
                          <a:endParaRPr lang="ko-KR" altLang="en-US" b="0" dirty="0">
                            <a:latin typeface="Britannic Bold" panose="020B0903060703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b="0" dirty="0" smtClean="0">
                              <a:latin typeface="Britannic Bold" panose="020B0903060703020204" pitchFamily="34" charset="0"/>
                            </a:rPr>
                            <a:t>761.894</a:t>
                          </a:r>
                          <a:endParaRPr lang="ko-KR" altLang="en-US" b="0" dirty="0">
                            <a:latin typeface="Britannic Bold" panose="020B0903060703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b="0" dirty="0" smtClean="0">
                              <a:latin typeface="Britannic Bold" panose="020B0903060703020204" pitchFamily="34" charset="0"/>
                            </a:rPr>
                            <a:t>536.979</a:t>
                          </a:r>
                          <a:endParaRPr lang="ko-KR" altLang="en-US" b="0" dirty="0">
                            <a:latin typeface="Britannic Bold" panose="020B0903060703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b="0" dirty="0" smtClean="0">
                              <a:latin typeface="Britannic Bold" panose="020B0903060703020204" pitchFamily="34" charset="0"/>
                            </a:rPr>
                            <a:t>174.163</a:t>
                          </a:r>
                          <a:endParaRPr lang="ko-KR" altLang="en-US" b="0" dirty="0">
                            <a:latin typeface="Britannic Bold" panose="020B0903060703020204" pitchFamily="34" charset="0"/>
                          </a:endParaRPr>
                        </a:p>
                      </a:txBody>
                      <a:tcPr/>
                    </a:tc>
                  </a:tr>
                  <a:tr h="344512"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b="0" dirty="0" err="1" smtClean="0">
                              <a:latin typeface="Britannic Bold" panose="020B0903060703020204" pitchFamily="34" charset="0"/>
                            </a:rPr>
                            <a:t>W+Jets</a:t>
                          </a:r>
                          <a:endParaRPr lang="ko-KR" altLang="en-US" b="0" dirty="0">
                            <a:latin typeface="Britannic Bold" panose="020B0903060703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b="0" dirty="0" smtClean="0">
                              <a:latin typeface="Britannic Bold" panose="020B0903060703020204" pitchFamily="34" charset="0"/>
                            </a:rPr>
                            <a:t>186690</a:t>
                          </a:r>
                          <a:endParaRPr lang="ko-KR" altLang="en-US" b="0" dirty="0">
                            <a:latin typeface="Britannic Bold" panose="020B0903060703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b="0" dirty="0" smtClean="0">
                              <a:latin typeface="Britannic Bold" panose="020B0903060703020204" pitchFamily="34" charset="0"/>
                            </a:rPr>
                            <a:t>801.492</a:t>
                          </a:r>
                          <a:endParaRPr lang="ko-KR" altLang="en-US" b="0" dirty="0">
                            <a:latin typeface="Britannic Bold" panose="020B0903060703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b="0" dirty="0" smtClean="0">
                              <a:latin typeface="Britannic Bold" panose="020B0903060703020204" pitchFamily="34" charset="0"/>
                            </a:rPr>
                            <a:t>6.36926</a:t>
                          </a:r>
                          <a:endParaRPr lang="ko-KR" altLang="en-US" b="0" dirty="0">
                            <a:latin typeface="Britannic Bold" panose="020B0903060703020204" pitchFamily="34" charset="0"/>
                          </a:endParaRPr>
                        </a:p>
                      </a:txBody>
                      <a:tcPr/>
                    </a:tc>
                  </a:tr>
                  <a:tr h="344512"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b="0" dirty="0" smtClean="0">
                              <a:latin typeface="Britannic Bold" panose="020B0903060703020204" pitchFamily="34" charset="0"/>
                            </a:rPr>
                            <a:t>DY</a:t>
                          </a:r>
                          <a:endParaRPr lang="ko-KR" altLang="en-US" b="0" dirty="0">
                            <a:latin typeface="Britannic Bold" panose="020B0903060703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b="0" dirty="0" smtClean="0">
                              <a:latin typeface="Britannic Bold" panose="020B0903060703020204" pitchFamily="34" charset="0"/>
                            </a:rPr>
                            <a:t>15399.4</a:t>
                          </a:r>
                          <a:endParaRPr lang="ko-KR" altLang="en-US" b="0" dirty="0">
                            <a:latin typeface="Britannic Bold" panose="020B0903060703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b="0" dirty="0" smtClean="0">
                              <a:latin typeface="Britannic Bold" panose="020B0903060703020204" pitchFamily="34" charset="0"/>
                            </a:rPr>
                            <a:t>146.166</a:t>
                          </a:r>
                          <a:endParaRPr lang="ko-KR" altLang="en-US" b="0" dirty="0">
                            <a:latin typeface="Britannic Bold" panose="020B0903060703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b="0" dirty="0" smtClean="0">
                              <a:latin typeface="Britannic Bold" panose="020B0903060703020204" pitchFamily="34" charset="0"/>
                            </a:rPr>
                            <a:t>3.87692</a:t>
                          </a:r>
                          <a:endParaRPr lang="ko-KR" altLang="en-US" b="0" dirty="0">
                            <a:latin typeface="Britannic Bold" panose="020B0903060703020204" pitchFamily="34" charset="0"/>
                          </a:endParaRPr>
                        </a:p>
                      </a:txBody>
                      <a:tcPr/>
                    </a:tc>
                  </a:tr>
                  <a:tr h="344512"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b="0" dirty="0" smtClean="0">
                              <a:latin typeface="Britannic Bold" panose="020B0903060703020204" pitchFamily="34" charset="0"/>
                            </a:rPr>
                            <a:t>WW/WZ/ZZ</a:t>
                          </a:r>
                          <a:endParaRPr lang="ko-KR" altLang="en-US" b="0" dirty="0">
                            <a:latin typeface="Britannic Bold" panose="020B0903060703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b="0" dirty="0" smtClean="0">
                              <a:latin typeface="Britannic Bold" panose="020B0903060703020204" pitchFamily="34" charset="0"/>
                            </a:rPr>
                            <a:t>237.80766</a:t>
                          </a:r>
                          <a:endParaRPr lang="ko-KR" altLang="en-US" b="0" dirty="0">
                            <a:latin typeface="Britannic Bold" panose="020B0903060703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b="0" dirty="0" smtClean="0">
                              <a:latin typeface="Britannic Bold" panose="020B0903060703020204" pitchFamily="34" charset="0"/>
                            </a:rPr>
                            <a:t>11.114182</a:t>
                          </a:r>
                          <a:endParaRPr lang="ko-KR" altLang="en-US" b="0" dirty="0">
                            <a:latin typeface="Britannic Bold" panose="020B0903060703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b="0" dirty="0" smtClean="0">
                              <a:latin typeface="Britannic Bold" panose="020B0903060703020204" pitchFamily="34" charset="0"/>
                            </a:rPr>
                            <a:t>0.4179805</a:t>
                          </a:r>
                          <a:endParaRPr lang="ko-KR" altLang="en-US" b="0" dirty="0">
                            <a:latin typeface="Britannic Bold" panose="020B0903060703020204" pitchFamily="34" charset="0"/>
                          </a:endParaRPr>
                        </a:p>
                      </a:txBody>
                      <a:tcPr/>
                    </a:tc>
                  </a:tr>
                  <a:tr h="344512"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b="0" dirty="0" smtClean="0">
                              <a:latin typeface="Britannic Bold" panose="020B0903060703020204" pitchFamily="34" charset="0"/>
                            </a:rPr>
                            <a:t>QCD</a:t>
                          </a:r>
                          <a:endParaRPr lang="ko-KR" altLang="en-US" b="0" dirty="0">
                            <a:latin typeface="Britannic Bold" panose="020B0903060703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b="0" dirty="0" smtClean="0">
                              <a:latin typeface="Britannic Bold" panose="020B0903060703020204" pitchFamily="34" charset="0"/>
                            </a:rPr>
                            <a:t>60817.6</a:t>
                          </a:r>
                          <a:endParaRPr lang="ko-KR" altLang="en-US" b="0" dirty="0">
                            <a:latin typeface="Britannic Bold" panose="020B0903060703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b="0" dirty="0" smtClean="0">
                              <a:latin typeface="Britannic Bold" panose="020B0903060703020204" pitchFamily="34" charset="0"/>
                            </a:rPr>
                            <a:t>0</a:t>
                          </a:r>
                          <a:endParaRPr lang="ko-KR" altLang="en-US" b="0" dirty="0">
                            <a:latin typeface="Britannic Bold" panose="020B0903060703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b="0" dirty="0" smtClean="0">
                              <a:latin typeface="Britannic Bold" panose="020B0903060703020204" pitchFamily="34" charset="0"/>
                            </a:rPr>
                            <a:t>0</a:t>
                          </a:r>
                          <a:endParaRPr lang="ko-KR" altLang="en-US" b="0" dirty="0">
                            <a:latin typeface="Britannic Bold" panose="020B0903060703020204" pitchFamily="34" charset="0"/>
                          </a:endParaRPr>
                        </a:p>
                      </a:txBody>
                      <a:tcPr/>
                    </a:tc>
                  </a:tr>
                  <a:tr h="344512"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b="0" dirty="0" smtClean="0">
                              <a:latin typeface="Britannic Bold" panose="020B0903060703020204" pitchFamily="34" charset="0"/>
                            </a:rPr>
                            <a:t>Single</a:t>
                          </a:r>
                          <a:r>
                            <a:rPr lang="en-US" altLang="ko-KR" b="0" baseline="0" dirty="0" smtClean="0">
                              <a:latin typeface="Britannic Bold" panose="020B0903060703020204" pitchFamily="34" charset="0"/>
                            </a:rPr>
                            <a:t> Top</a:t>
                          </a:r>
                          <a:endParaRPr lang="ko-KR" altLang="en-US" b="0" dirty="0">
                            <a:latin typeface="Britannic Bold" panose="020B0903060703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b="0" dirty="0" smtClean="0">
                              <a:latin typeface="Britannic Bold" panose="020B0903060703020204" pitchFamily="34" charset="0"/>
                            </a:rPr>
                            <a:t>268.226</a:t>
                          </a:r>
                          <a:endParaRPr lang="ko-KR" altLang="en-US" b="0" dirty="0">
                            <a:latin typeface="Britannic Bold" panose="020B0903060703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b="0" dirty="0" smtClean="0">
                              <a:latin typeface="Britannic Bold" panose="020B0903060703020204" pitchFamily="34" charset="0"/>
                            </a:rPr>
                            <a:t>153.88</a:t>
                          </a:r>
                          <a:endParaRPr lang="ko-KR" altLang="en-US" b="0" dirty="0">
                            <a:latin typeface="Britannic Bold" panose="020B0903060703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b="0" dirty="0" smtClean="0">
                              <a:latin typeface="Britannic Bold" panose="020B0903060703020204" pitchFamily="34" charset="0"/>
                            </a:rPr>
                            <a:t>18.5232</a:t>
                          </a:r>
                          <a:endParaRPr lang="ko-KR" altLang="en-US" b="0" dirty="0">
                            <a:latin typeface="Britannic Bold" panose="020B0903060703020204" pitchFamily="34" charset="0"/>
                          </a:endParaRPr>
                        </a:p>
                      </a:txBody>
                      <a:tcPr/>
                    </a:tc>
                  </a:tr>
                  <a:tr h="344512"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b="0" dirty="0" smtClean="0">
                              <a:latin typeface="Britannic Bold" panose="020B0903060703020204" pitchFamily="34" charset="0"/>
                            </a:rPr>
                            <a:t>Background</a:t>
                          </a:r>
                          <a:endParaRPr lang="ko-KR" altLang="en-US" b="0" dirty="0">
                            <a:latin typeface="Britannic Bold" panose="020B0903060703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b="0" dirty="0" smtClean="0">
                              <a:latin typeface="Britannic Bold" panose="020B0903060703020204" pitchFamily="34" charset="0"/>
                            </a:rPr>
                            <a:t>263413.03366</a:t>
                          </a:r>
                          <a:endParaRPr lang="ko-KR" altLang="en-US" b="0" dirty="0">
                            <a:latin typeface="Britannic Bold" panose="020B0903060703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b="0" dirty="0" smtClean="0">
                              <a:latin typeface="Britannic Bold" panose="020B0903060703020204" pitchFamily="34" charset="0"/>
                            </a:rPr>
                            <a:t>1112.652182</a:t>
                          </a:r>
                          <a:endParaRPr lang="ko-KR" altLang="en-US" b="0" dirty="0">
                            <a:latin typeface="Britannic Bold" panose="020B0903060703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b="0" dirty="0" smtClean="0">
                              <a:latin typeface="Britannic Bold" panose="020B0903060703020204" pitchFamily="34" charset="0"/>
                            </a:rPr>
                            <a:t>29.1873605</a:t>
                          </a:r>
                          <a:endParaRPr lang="ko-KR" altLang="en-US" b="0" dirty="0">
                            <a:latin typeface="Britannic Bold" panose="020B0903060703020204" pitchFamily="34" charset="0"/>
                          </a:endParaRPr>
                        </a:p>
                      </a:txBody>
                      <a:tcPr/>
                    </a:tc>
                  </a:tr>
                  <a:tr h="344512"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b="0" dirty="0" smtClean="0">
                              <a:latin typeface="Britannic Bold" panose="020B0903060703020204" pitchFamily="34" charset="0"/>
                            </a:rPr>
                            <a:t>Data</a:t>
                          </a:r>
                          <a:endParaRPr lang="ko-KR" altLang="en-US" b="0" dirty="0">
                            <a:latin typeface="Britannic Bold" panose="020B0903060703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b="0" dirty="0" smtClean="0">
                              <a:latin typeface="Britannic Bold" panose="020B0903060703020204" pitchFamily="34" charset="0"/>
                            </a:rPr>
                            <a:t>207836</a:t>
                          </a:r>
                          <a:endParaRPr lang="ko-KR" altLang="en-US" b="0" dirty="0">
                            <a:latin typeface="Britannic Bold" panose="020B0903060703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b="0" dirty="0" smtClean="0">
                              <a:latin typeface="Britannic Bold" panose="020B0903060703020204" pitchFamily="34" charset="0"/>
                            </a:rPr>
                            <a:t>1800</a:t>
                          </a:r>
                          <a:endParaRPr lang="ko-KR" altLang="en-US" b="0" dirty="0">
                            <a:latin typeface="Britannic Bold" panose="020B0903060703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b="0" dirty="0" smtClean="0">
                              <a:latin typeface="Britannic Bold" panose="020B0903060703020204" pitchFamily="34" charset="0"/>
                            </a:rPr>
                            <a:t>189</a:t>
                          </a:r>
                          <a:endParaRPr lang="ko-KR" altLang="en-US" b="0" dirty="0">
                            <a:latin typeface="Britannic Bold" panose="020B0903060703020204" pitchFamily="34" charset="0"/>
                          </a:endParaRPr>
                        </a:p>
                      </a:txBody>
                      <a:tcPr/>
                    </a:tc>
                  </a:tr>
                  <a:tr h="344512"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b="0" dirty="0" smtClean="0">
                              <a:latin typeface="Britannic Bold" panose="020B0903060703020204" pitchFamily="34" charset="0"/>
                            </a:rPr>
                            <a:t>Significance</a:t>
                          </a:r>
                          <a:endParaRPr lang="ko-KR" altLang="en-US" b="0" dirty="0">
                            <a:latin typeface="Britannic Bold" panose="020B0903060703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b="0" dirty="0" smtClean="0">
                              <a:latin typeface="Britannic Bold" panose="020B0903060703020204" pitchFamily="34" charset="0"/>
                            </a:rPr>
                            <a:t>1.482343164</a:t>
                          </a:r>
                          <a:endParaRPr lang="ko-KR" altLang="en-US" b="0" dirty="0">
                            <a:latin typeface="Britannic Bold" panose="020B0903060703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b="0" dirty="0" smtClean="0">
                              <a:latin typeface="Britannic Bold" panose="020B0903060703020204" pitchFamily="34" charset="0"/>
                            </a:rPr>
                            <a:t>13.22098685</a:t>
                          </a:r>
                          <a:endParaRPr lang="ko-KR" altLang="en-US" b="0" dirty="0">
                            <a:latin typeface="Britannic Bold" panose="020B0903060703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b="0" dirty="0" smtClean="0">
                              <a:latin typeface="Britannic Bold" panose="020B0903060703020204" pitchFamily="34" charset="0"/>
                            </a:rPr>
                            <a:t>12.21331108</a:t>
                          </a:r>
                          <a:endParaRPr lang="ko-KR" altLang="en-US" b="0" dirty="0">
                            <a:latin typeface="Britannic Bold" panose="020B0903060703020204" pitchFamily="34" charset="0"/>
                          </a:endParaRPr>
                        </a:p>
                      </a:txBody>
                      <a:tcPr/>
                    </a:tc>
                  </a:tr>
                  <a:tr h="344512"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b="0" dirty="0" smtClean="0">
                              <a:latin typeface="Britannic Bold" panose="020B0903060703020204" pitchFamily="34" charset="0"/>
                            </a:rPr>
                            <a:t>Efficiency</a:t>
                          </a:r>
                          <a:endParaRPr lang="ko-KR" altLang="en-US" b="0" dirty="0">
                            <a:latin typeface="Britannic Bold" panose="020B0903060703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b="0" dirty="0" smtClean="0">
                              <a:latin typeface="Britannic Bold" panose="020B0903060703020204" pitchFamily="34" charset="0"/>
                            </a:rPr>
                            <a:t>0.09609148375</a:t>
                          </a:r>
                          <a:endParaRPr lang="ko-KR" altLang="en-US" b="0" dirty="0">
                            <a:latin typeface="Britannic Bold" panose="020B0903060703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b="0" dirty="0" smtClean="0">
                              <a:latin typeface="Britannic Bold" panose="020B0903060703020204" pitchFamily="34" charset="0"/>
                            </a:rPr>
                            <a:t>0.06772478698</a:t>
                          </a:r>
                          <a:endParaRPr lang="ko-KR" altLang="en-US" b="0" dirty="0">
                            <a:latin typeface="Britannic Bold" panose="020B0903060703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b="0" dirty="0" smtClean="0">
                              <a:latin typeface="Britannic Bold" panose="020B0903060703020204" pitchFamily="34" charset="0"/>
                            </a:rPr>
                            <a:t>0.02196576044</a:t>
                          </a:r>
                          <a:endParaRPr lang="ko-KR" altLang="en-US" b="0" dirty="0">
                            <a:latin typeface="Britannic Bold" panose="020B0903060703020204" pitchFamily="34" charset="0"/>
                          </a:endParaRPr>
                        </a:p>
                      </a:txBody>
                      <a:tcPr/>
                    </a:tc>
                  </a:tr>
                  <a:tr h="344512"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b="0" dirty="0" smtClean="0">
                              <a:latin typeface="Britannic Bold" panose="020B0903060703020204" pitchFamily="34" charset="0"/>
                            </a:rPr>
                            <a:t>Luminosity(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𝑝𝑏</m:t>
                                  </m:r>
                                </m:e>
                                <m:sup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altLang="ko-KR" b="0" dirty="0" smtClean="0">
                              <a:latin typeface="Britannic Bold" panose="020B0903060703020204" pitchFamily="34" charset="0"/>
                            </a:rPr>
                            <a:t>)</a:t>
                          </a:r>
                          <a:endParaRPr lang="ko-KR" altLang="en-US" b="0" dirty="0">
                            <a:latin typeface="Britannic Bold" panose="020B0903060703020204" pitchFamily="34" charset="0"/>
                          </a:endParaRPr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b="0" dirty="0" smtClean="0">
                              <a:latin typeface="Britannic Bold" panose="020B0903060703020204" pitchFamily="34" charset="0"/>
                            </a:rPr>
                            <a:t>50</a:t>
                          </a:r>
                          <a:endParaRPr lang="ko-KR" altLang="en-US" b="0" dirty="0">
                            <a:latin typeface="Britannic Bold" panose="020B0903060703020204" pitchFamily="34" charset="0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b="0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b="0" dirty="0"/>
                        </a:p>
                      </a:txBody>
                      <a:tcPr/>
                    </a:tc>
                  </a:tr>
                  <a:tr h="344512"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b="0" dirty="0" err="1" smtClean="0">
                              <a:latin typeface="Britannic Bold" panose="020B0903060703020204" pitchFamily="34" charset="0"/>
                            </a:rPr>
                            <a:t>CrossSection</a:t>
                          </a:r>
                          <a:endParaRPr lang="en-US" altLang="ko-KR" b="0" dirty="0" smtClean="0">
                            <a:latin typeface="Britannic Bold" panose="020B0903060703020204" pitchFamily="34" charset="0"/>
                          </a:endParaRPr>
                        </a:p>
                        <a:p>
                          <a:pPr latinLnBrk="1"/>
                          <a:r>
                            <a:rPr lang="en-US" altLang="ko-KR" sz="1600" b="0" dirty="0" smtClean="0">
                              <a:latin typeface="Britannic Bold" panose="020B0903060703020204" pitchFamily="34" charset="0"/>
                            </a:rPr>
                            <a:t>(Theory : 165 </a:t>
                          </a:r>
                          <a:r>
                            <a:rPr lang="en-US" altLang="ko-KR" sz="1600" b="0" dirty="0" err="1" smtClean="0">
                              <a:latin typeface="Britannic Bold" panose="020B0903060703020204" pitchFamily="34" charset="0"/>
                            </a:rPr>
                            <a:t>pb</a:t>
                          </a:r>
                          <a:r>
                            <a:rPr lang="en-US" altLang="ko-KR" sz="1600" b="0" baseline="0" dirty="0" smtClean="0">
                              <a:latin typeface="Britannic Bold" panose="020B0903060703020204" pitchFamily="34" charset="0"/>
                            </a:rPr>
                            <a:t> at 7TeV)</a:t>
                          </a:r>
                          <a:endParaRPr lang="ko-KR" altLang="en-US" sz="1600" b="0" dirty="0">
                            <a:latin typeface="Britannic Bold" panose="020B0903060703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b="0" dirty="0" smtClean="0">
                              <a:latin typeface="Britannic Bold" panose="020B0903060703020204" pitchFamily="34" charset="0"/>
                            </a:rPr>
                            <a:t>-11567.52534</a:t>
                          </a:r>
                          <a:endParaRPr lang="ko-KR" altLang="en-US" b="0" dirty="0">
                            <a:latin typeface="Britannic Bold" panose="020B0903060703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b="0" dirty="0" smtClean="0">
                              <a:latin typeface="Britannic Bold" panose="020B0903060703020204" pitchFamily="34" charset="0"/>
                            </a:rPr>
                            <a:t>202.9826445</a:t>
                          </a:r>
                          <a:endParaRPr lang="ko-KR" altLang="en-US" b="0" dirty="0">
                            <a:latin typeface="Britannic Bold" panose="020B0903060703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b="0" dirty="0" smtClean="0">
                              <a:latin typeface="Britannic Bold" panose="020B0903060703020204" pitchFamily="34" charset="0"/>
                            </a:rPr>
                            <a:t>56.795249</a:t>
                          </a:r>
                          <a:endParaRPr lang="ko-KR" altLang="en-US" b="0" dirty="0">
                            <a:latin typeface="Britannic Bold" panose="020B0903060703020204" pitchFamily="34" charset="0"/>
                          </a:endParaRPr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Choice>
        <mc:Fallback>
          <p:graphicFrame>
            <p:nvGraphicFramePr>
              <p:cNvPr id="4" name="내용 개체 틀 3"/>
              <p:cNvGraphicFramePr>
                <a:graphicFrameLocks noGrp="1"/>
              </p:cNvGraphicFramePr>
              <p:nvPr>
                <p:ph sz="quarter" idx="13"/>
                <p:extLst>
                  <p:ext uri="{D42A27DB-BD31-4B8C-83A1-F6EECF244321}">
                    <p14:modId xmlns:p14="http://schemas.microsoft.com/office/powerpoint/2010/main" xmlns="" xmlns:a14="http://schemas.microsoft.com/office/drawing/2010/main" val="1318254465"/>
                  </p:ext>
                </p:extLst>
              </p:nvPr>
            </p:nvGraphicFramePr>
            <p:xfrm>
              <a:off x="152399" y="115199"/>
              <a:ext cx="11326840" cy="5227597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831710"/>
                    <a:gridCol w="2831710"/>
                    <a:gridCol w="2831710"/>
                    <a:gridCol w="2831710"/>
                  </a:tblGrid>
                  <a:tr h="594637"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b="0" dirty="0">
                            <a:latin typeface="Britannic Bold" panose="020B0903060703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b="0" dirty="0" smtClean="0">
                              <a:latin typeface="Britannic Bold" panose="020B0903060703020204" pitchFamily="34" charset="0"/>
                            </a:rPr>
                            <a:t>Single</a:t>
                          </a:r>
                          <a:r>
                            <a:rPr lang="en-US" altLang="ko-KR" b="0" baseline="0" dirty="0" smtClean="0">
                              <a:latin typeface="Britannic Bold" panose="020B0903060703020204" pitchFamily="34" charset="0"/>
                            </a:rPr>
                            <a:t> </a:t>
                          </a:r>
                          <a:r>
                            <a:rPr lang="en-US" altLang="ko-KR" b="0" baseline="0" dirty="0" err="1" smtClean="0">
                              <a:latin typeface="Britannic Bold" panose="020B0903060703020204" pitchFamily="34" charset="0"/>
                            </a:rPr>
                            <a:t>leptonic</a:t>
                          </a:r>
                          <a:r>
                            <a:rPr lang="en-US" altLang="ko-KR" b="0" baseline="0" dirty="0" smtClean="0">
                              <a:latin typeface="Britannic Bold" panose="020B0903060703020204" pitchFamily="34" charset="0"/>
                            </a:rPr>
                            <a:t> Decay</a:t>
                          </a:r>
                          <a:endParaRPr lang="ko-KR" altLang="en-US" b="0" dirty="0">
                            <a:latin typeface="Britannic Bold" panose="020B0903060703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 rotWithShape="0">
                          <a:blip r:embed="rId3"/>
                          <a:stretch>
                            <a:fillRect l="-200215" t="-1020" r="-100860" b="-7887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 rotWithShape="0">
                          <a:blip r:embed="rId3"/>
                          <a:stretch>
                            <a:fillRect l="-300215" t="-1020" r="-860" b="-788776"/>
                          </a:stretch>
                        </a:blipFill>
                      </a:tcPr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b="0" dirty="0" err="1" smtClean="0">
                              <a:latin typeface="Britannic Bold" panose="020B0903060703020204" pitchFamily="34" charset="0"/>
                            </a:rPr>
                            <a:t>TTBar</a:t>
                          </a:r>
                          <a:endParaRPr lang="ko-KR" altLang="en-US" b="0" dirty="0">
                            <a:latin typeface="Britannic Bold" panose="020B0903060703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b="0" dirty="0" smtClean="0">
                              <a:latin typeface="Britannic Bold" panose="020B0903060703020204" pitchFamily="34" charset="0"/>
                            </a:rPr>
                            <a:t>761.894</a:t>
                          </a:r>
                          <a:endParaRPr lang="ko-KR" altLang="en-US" b="0" dirty="0">
                            <a:latin typeface="Britannic Bold" panose="020B0903060703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b="0" dirty="0" smtClean="0">
                              <a:latin typeface="Britannic Bold" panose="020B0903060703020204" pitchFamily="34" charset="0"/>
                            </a:rPr>
                            <a:t>536.979</a:t>
                          </a:r>
                          <a:endParaRPr lang="ko-KR" altLang="en-US" b="0" dirty="0">
                            <a:latin typeface="Britannic Bold" panose="020B0903060703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b="0" dirty="0" smtClean="0">
                              <a:latin typeface="Britannic Bold" panose="020B0903060703020204" pitchFamily="34" charset="0"/>
                            </a:rPr>
                            <a:t>174.163</a:t>
                          </a:r>
                          <a:endParaRPr lang="ko-KR" altLang="en-US" b="0" dirty="0">
                            <a:latin typeface="Britannic Bold" panose="020B0903060703020204" pitchFamily="34" charset="0"/>
                          </a:endParaRPr>
                        </a:p>
                      </a:txBody>
                      <a:tcPr/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b="0" dirty="0" err="1" smtClean="0">
                              <a:latin typeface="Britannic Bold" panose="020B0903060703020204" pitchFamily="34" charset="0"/>
                            </a:rPr>
                            <a:t>W+Jets</a:t>
                          </a:r>
                          <a:endParaRPr lang="ko-KR" altLang="en-US" b="0" dirty="0">
                            <a:latin typeface="Britannic Bold" panose="020B0903060703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b="0" dirty="0" smtClean="0">
                              <a:latin typeface="Britannic Bold" panose="020B0903060703020204" pitchFamily="34" charset="0"/>
                            </a:rPr>
                            <a:t>186690</a:t>
                          </a:r>
                          <a:endParaRPr lang="ko-KR" altLang="en-US" b="0" dirty="0">
                            <a:latin typeface="Britannic Bold" panose="020B0903060703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b="0" dirty="0" smtClean="0">
                              <a:latin typeface="Britannic Bold" panose="020B0903060703020204" pitchFamily="34" charset="0"/>
                            </a:rPr>
                            <a:t>801.492</a:t>
                          </a:r>
                          <a:endParaRPr lang="ko-KR" altLang="en-US" b="0" dirty="0">
                            <a:latin typeface="Britannic Bold" panose="020B0903060703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b="0" dirty="0" smtClean="0">
                              <a:latin typeface="Britannic Bold" panose="020B0903060703020204" pitchFamily="34" charset="0"/>
                            </a:rPr>
                            <a:t>6.36926</a:t>
                          </a:r>
                          <a:endParaRPr lang="ko-KR" altLang="en-US" b="0" dirty="0">
                            <a:latin typeface="Britannic Bold" panose="020B0903060703020204" pitchFamily="34" charset="0"/>
                          </a:endParaRPr>
                        </a:p>
                      </a:txBody>
                      <a:tcPr/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b="0" dirty="0" smtClean="0">
                              <a:latin typeface="Britannic Bold" panose="020B0903060703020204" pitchFamily="34" charset="0"/>
                            </a:rPr>
                            <a:t>DY</a:t>
                          </a:r>
                          <a:endParaRPr lang="ko-KR" altLang="en-US" b="0" dirty="0">
                            <a:latin typeface="Britannic Bold" panose="020B0903060703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b="0" dirty="0" smtClean="0">
                              <a:latin typeface="Britannic Bold" panose="020B0903060703020204" pitchFamily="34" charset="0"/>
                            </a:rPr>
                            <a:t>15399.4</a:t>
                          </a:r>
                          <a:endParaRPr lang="ko-KR" altLang="en-US" b="0" dirty="0">
                            <a:latin typeface="Britannic Bold" panose="020B0903060703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b="0" dirty="0" smtClean="0">
                              <a:latin typeface="Britannic Bold" panose="020B0903060703020204" pitchFamily="34" charset="0"/>
                            </a:rPr>
                            <a:t>146.166</a:t>
                          </a:r>
                          <a:endParaRPr lang="ko-KR" altLang="en-US" b="0" dirty="0">
                            <a:latin typeface="Britannic Bold" panose="020B0903060703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b="0" dirty="0" smtClean="0">
                              <a:latin typeface="Britannic Bold" panose="020B0903060703020204" pitchFamily="34" charset="0"/>
                            </a:rPr>
                            <a:t>3.87692</a:t>
                          </a:r>
                          <a:endParaRPr lang="ko-KR" altLang="en-US" b="0" dirty="0">
                            <a:latin typeface="Britannic Bold" panose="020B0903060703020204" pitchFamily="34" charset="0"/>
                          </a:endParaRPr>
                        </a:p>
                      </a:txBody>
                      <a:tcPr/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b="0" dirty="0" smtClean="0">
                              <a:latin typeface="Britannic Bold" panose="020B0903060703020204" pitchFamily="34" charset="0"/>
                            </a:rPr>
                            <a:t>WW/WZ/ZZ</a:t>
                          </a:r>
                          <a:endParaRPr lang="ko-KR" altLang="en-US" b="0" dirty="0">
                            <a:latin typeface="Britannic Bold" panose="020B0903060703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b="0" dirty="0" smtClean="0">
                              <a:latin typeface="Britannic Bold" panose="020B0903060703020204" pitchFamily="34" charset="0"/>
                            </a:rPr>
                            <a:t>237.80766</a:t>
                          </a:r>
                          <a:endParaRPr lang="ko-KR" altLang="en-US" b="0" dirty="0">
                            <a:latin typeface="Britannic Bold" panose="020B0903060703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b="0" dirty="0" smtClean="0">
                              <a:latin typeface="Britannic Bold" panose="020B0903060703020204" pitchFamily="34" charset="0"/>
                            </a:rPr>
                            <a:t>11.114182</a:t>
                          </a:r>
                          <a:endParaRPr lang="ko-KR" altLang="en-US" b="0" dirty="0">
                            <a:latin typeface="Britannic Bold" panose="020B0903060703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b="0" dirty="0" smtClean="0">
                              <a:latin typeface="Britannic Bold" panose="020B0903060703020204" pitchFamily="34" charset="0"/>
                            </a:rPr>
                            <a:t>0.4179805</a:t>
                          </a:r>
                          <a:endParaRPr lang="ko-KR" altLang="en-US" b="0" dirty="0">
                            <a:latin typeface="Britannic Bold" panose="020B0903060703020204" pitchFamily="34" charset="0"/>
                          </a:endParaRPr>
                        </a:p>
                      </a:txBody>
                      <a:tcPr/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b="0" dirty="0" smtClean="0">
                              <a:latin typeface="Britannic Bold" panose="020B0903060703020204" pitchFamily="34" charset="0"/>
                            </a:rPr>
                            <a:t>QCD</a:t>
                          </a:r>
                          <a:endParaRPr lang="ko-KR" altLang="en-US" b="0" dirty="0">
                            <a:latin typeface="Britannic Bold" panose="020B0903060703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b="0" dirty="0" smtClean="0">
                              <a:latin typeface="Britannic Bold" panose="020B0903060703020204" pitchFamily="34" charset="0"/>
                            </a:rPr>
                            <a:t>60817.6</a:t>
                          </a:r>
                          <a:endParaRPr lang="ko-KR" altLang="en-US" b="0" dirty="0">
                            <a:latin typeface="Britannic Bold" panose="020B0903060703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b="0" dirty="0" smtClean="0">
                              <a:latin typeface="Britannic Bold" panose="020B0903060703020204" pitchFamily="34" charset="0"/>
                            </a:rPr>
                            <a:t>0</a:t>
                          </a:r>
                          <a:endParaRPr lang="ko-KR" altLang="en-US" b="0" dirty="0">
                            <a:latin typeface="Britannic Bold" panose="020B0903060703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b="0" dirty="0" smtClean="0">
                              <a:latin typeface="Britannic Bold" panose="020B0903060703020204" pitchFamily="34" charset="0"/>
                            </a:rPr>
                            <a:t>0</a:t>
                          </a:r>
                          <a:endParaRPr lang="ko-KR" altLang="en-US" b="0" dirty="0">
                            <a:latin typeface="Britannic Bold" panose="020B0903060703020204" pitchFamily="34" charset="0"/>
                          </a:endParaRPr>
                        </a:p>
                      </a:txBody>
                      <a:tcPr/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b="0" dirty="0" smtClean="0">
                              <a:latin typeface="Britannic Bold" panose="020B0903060703020204" pitchFamily="34" charset="0"/>
                            </a:rPr>
                            <a:t>Single</a:t>
                          </a:r>
                          <a:r>
                            <a:rPr lang="en-US" altLang="ko-KR" b="0" baseline="0" dirty="0" smtClean="0">
                              <a:latin typeface="Britannic Bold" panose="020B0903060703020204" pitchFamily="34" charset="0"/>
                            </a:rPr>
                            <a:t> Top</a:t>
                          </a:r>
                          <a:endParaRPr lang="ko-KR" altLang="en-US" b="0" dirty="0">
                            <a:latin typeface="Britannic Bold" panose="020B0903060703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b="0" dirty="0" smtClean="0">
                              <a:latin typeface="Britannic Bold" panose="020B0903060703020204" pitchFamily="34" charset="0"/>
                            </a:rPr>
                            <a:t>268.226</a:t>
                          </a:r>
                          <a:endParaRPr lang="ko-KR" altLang="en-US" b="0" dirty="0">
                            <a:latin typeface="Britannic Bold" panose="020B0903060703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b="0" dirty="0" smtClean="0">
                              <a:latin typeface="Britannic Bold" panose="020B0903060703020204" pitchFamily="34" charset="0"/>
                            </a:rPr>
                            <a:t>153.88</a:t>
                          </a:r>
                          <a:endParaRPr lang="ko-KR" altLang="en-US" b="0" dirty="0">
                            <a:latin typeface="Britannic Bold" panose="020B0903060703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b="0" dirty="0" smtClean="0">
                              <a:latin typeface="Britannic Bold" panose="020B0903060703020204" pitchFamily="34" charset="0"/>
                            </a:rPr>
                            <a:t>18.5232</a:t>
                          </a:r>
                          <a:endParaRPr lang="ko-KR" altLang="en-US" b="0" dirty="0">
                            <a:latin typeface="Britannic Bold" panose="020B0903060703020204" pitchFamily="34" charset="0"/>
                          </a:endParaRPr>
                        </a:p>
                      </a:txBody>
                      <a:tcPr/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b="0" dirty="0" smtClean="0">
                              <a:latin typeface="Britannic Bold" panose="020B0903060703020204" pitchFamily="34" charset="0"/>
                            </a:rPr>
                            <a:t>Background</a:t>
                          </a:r>
                          <a:endParaRPr lang="ko-KR" altLang="en-US" b="0" dirty="0">
                            <a:latin typeface="Britannic Bold" panose="020B0903060703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b="0" dirty="0" smtClean="0">
                              <a:latin typeface="Britannic Bold" panose="020B0903060703020204" pitchFamily="34" charset="0"/>
                            </a:rPr>
                            <a:t>263413.03366</a:t>
                          </a:r>
                          <a:endParaRPr lang="ko-KR" altLang="en-US" b="0" dirty="0">
                            <a:latin typeface="Britannic Bold" panose="020B0903060703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b="0" dirty="0" smtClean="0">
                              <a:latin typeface="Britannic Bold" panose="020B0903060703020204" pitchFamily="34" charset="0"/>
                            </a:rPr>
                            <a:t>1112.652182</a:t>
                          </a:r>
                          <a:endParaRPr lang="ko-KR" altLang="en-US" b="0" dirty="0">
                            <a:latin typeface="Britannic Bold" panose="020B0903060703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b="0" dirty="0" smtClean="0">
                              <a:latin typeface="Britannic Bold" panose="020B0903060703020204" pitchFamily="34" charset="0"/>
                            </a:rPr>
                            <a:t>29.1873605</a:t>
                          </a:r>
                          <a:endParaRPr lang="ko-KR" altLang="en-US" b="0" dirty="0">
                            <a:latin typeface="Britannic Bold" panose="020B0903060703020204" pitchFamily="34" charset="0"/>
                          </a:endParaRPr>
                        </a:p>
                      </a:txBody>
                      <a:tcPr/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b="0" dirty="0" smtClean="0">
                              <a:latin typeface="Britannic Bold" panose="020B0903060703020204" pitchFamily="34" charset="0"/>
                            </a:rPr>
                            <a:t>Data</a:t>
                          </a:r>
                          <a:endParaRPr lang="ko-KR" altLang="en-US" b="0" dirty="0">
                            <a:latin typeface="Britannic Bold" panose="020B0903060703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b="0" dirty="0" smtClean="0">
                              <a:latin typeface="Britannic Bold" panose="020B0903060703020204" pitchFamily="34" charset="0"/>
                            </a:rPr>
                            <a:t>207836</a:t>
                          </a:r>
                          <a:endParaRPr lang="ko-KR" altLang="en-US" b="0" dirty="0">
                            <a:latin typeface="Britannic Bold" panose="020B0903060703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b="0" dirty="0" smtClean="0">
                              <a:latin typeface="Britannic Bold" panose="020B0903060703020204" pitchFamily="34" charset="0"/>
                            </a:rPr>
                            <a:t>1800</a:t>
                          </a:r>
                          <a:endParaRPr lang="ko-KR" altLang="en-US" b="0" dirty="0">
                            <a:latin typeface="Britannic Bold" panose="020B0903060703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b="0" dirty="0" smtClean="0">
                              <a:latin typeface="Britannic Bold" panose="020B0903060703020204" pitchFamily="34" charset="0"/>
                            </a:rPr>
                            <a:t>189</a:t>
                          </a:r>
                          <a:endParaRPr lang="ko-KR" altLang="en-US" b="0" dirty="0">
                            <a:latin typeface="Britannic Bold" panose="020B0903060703020204" pitchFamily="34" charset="0"/>
                          </a:endParaRPr>
                        </a:p>
                      </a:txBody>
                      <a:tcPr/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b="0" dirty="0" smtClean="0">
                              <a:latin typeface="Britannic Bold" panose="020B0903060703020204" pitchFamily="34" charset="0"/>
                            </a:rPr>
                            <a:t>Significance</a:t>
                          </a:r>
                          <a:endParaRPr lang="ko-KR" altLang="en-US" b="0" dirty="0">
                            <a:latin typeface="Britannic Bold" panose="020B0903060703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b="0" dirty="0" smtClean="0">
                              <a:latin typeface="Britannic Bold" panose="020B0903060703020204" pitchFamily="34" charset="0"/>
                            </a:rPr>
                            <a:t>1.482343164</a:t>
                          </a:r>
                          <a:endParaRPr lang="ko-KR" altLang="en-US" b="0" dirty="0">
                            <a:latin typeface="Britannic Bold" panose="020B0903060703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b="0" dirty="0" smtClean="0">
                              <a:latin typeface="Britannic Bold" panose="020B0903060703020204" pitchFamily="34" charset="0"/>
                            </a:rPr>
                            <a:t>13.22098685</a:t>
                          </a:r>
                          <a:endParaRPr lang="ko-KR" altLang="en-US" b="0" dirty="0">
                            <a:latin typeface="Britannic Bold" panose="020B0903060703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b="0" dirty="0" smtClean="0">
                              <a:latin typeface="Britannic Bold" panose="020B0903060703020204" pitchFamily="34" charset="0"/>
                            </a:rPr>
                            <a:t>12.21331108</a:t>
                          </a:r>
                          <a:endParaRPr lang="ko-KR" altLang="en-US" b="0" dirty="0">
                            <a:latin typeface="Britannic Bold" panose="020B0903060703020204" pitchFamily="34" charset="0"/>
                          </a:endParaRPr>
                        </a:p>
                      </a:txBody>
                      <a:tcPr/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b="0" dirty="0" smtClean="0">
                              <a:latin typeface="Britannic Bold" panose="020B0903060703020204" pitchFamily="34" charset="0"/>
                            </a:rPr>
                            <a:t>Efficiency</a:t>
                          </a:r>
                          <a:endParaRPr lang="ko-KR" altLang="en-US" b="0" dirty="0">
                            <a:latin typeface="Britannic Bold" panose="020B0903060703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b="0" dirty="0" smtClean="0">
                              <a:latin typeface="Britannic Bold" panose="020B0903060703020204" pitchFamily="34" charset="0"/>
                            </a:rPr>
                            <a:t>0.09609148375</a:t>
                          </a:r>
                          <a:endParaRPr lang="ko-KR" altLang="en-US" b="0" dirty="0">
                            <a:latin typeface="Britannic Bold" panose="020B0903060703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b="0" dirty="0" smtClean="0">
                              <a:latin typeface="Britannic Bold" panose="020B0903060703020204" pitchFamily="34" charset="0"/>
                            </a:rPr>
                            <a:t>0.06772478698</a:t>
                          </a:r>
                          <a:endParaRPr lang="ko-KR" altLang="en-US" b="0" dirty="0">
                            <a:latin typeface="Britannic Bold" panose="020B0903060703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b="0" dirty="0" smtClean="0">
                              <a:latin typeface="Britannic Bold" panose="020B0903060703020204" pitchFamily="34" charset="0"/>
                            </a:rPr>
                            <a:t>0.02196576044</a:t>
                          </a:r>
                          <a:endParaRPr lang="ko-KR" altLang="en-US" b="0" dirty="0">
                            <a:latin typeface="Britannic Bold" panose="020B0903060703020204" pitchFamily="34" charset="0"/>
                          </a:endParaRPr>
                        </a:p>
                      </a:txBody>
                      <a:tcPr/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215" t="-1166667" r="-300860" b="-186667"/>
                          </a:stretch>
                        </a:blipFill>
                      </a:tcPr>
                    </a:tc>
                    <a:tc gridSpan="3"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b="0" dirty="0" smtClean="0">
                              <a:latin typeface="Britannic Bold" panose="020B0903060703020204" pitchFamily="34" charset="0"/>
                            </a:rPr>
                            <a:t>50</a:t>
                          </a:r>
                          <a:endParaRPr lang="ko-KR" altLang="en-US" b="0" dirty="0">
                            <a:latin typeface="Britannic Bold" panose="020B0903060703020204" pitchFamily="34" charset="0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b="0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latinLnBrk="1"/>
                          <a:endParaRPr lang="ko-KR" altLang="en-US" b="0" dirty="0"/>
                        </a:p>
                      </a:txBody>
                      <a:tcPr/>
                    </a:tc>
                  </a:tr>
                  <a:tr h="609600"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b="0" dirty="0" err="1" smtClean="0">
                              <a:latin typeface="Britannic Bold" panose="020B0903060703020204" pitchFamily="34" charset="0"/>
                            </a:rPr>
                            <a:t>CrossSection</a:t>
                          </a:r>
                          <a:endParaRPr lang="en-US" altLang="ko-KR" b="0" dirty="0" smtClean="0">
                            <a:latin typeface="Britannic Bold" panose="020B0903060703020204" pitchFamily="34" charset="0"/>
                          </a:endParaRPr>
                        </a:p>
                        <a:p>
                          <a:pPr latinLnBrk="1"/>
                          <a:r>
                            <a:rPr lang="en-US" altLang="ko-KR" sz="1600" b="0" dirty="0" smtClean="0">
                              <a:latin typeface="Britannic Bold" panose="020B0903060703020204" pitchFamily="34" charset="0"/>
                            </a:rPr>
                            <a:t>(Theory : 165 </a:t>
                          </a:r>
                          <a:r>
                            <a:rPr lang="en-US" altLang="ko-KR" sz="1600" b="0" dirty="0" err="1" smtClean="0">
                              <a:latin typeface="Britannic Bold" panose="020B0903060703020204" pitchFamily="34" charset="0"/>
                            </a:rPr>
                            <a:t>pb</a:t>
                          </a:r>
                          <a:r>
                            <a:rPr lang="en-US" altLang="ko-KR" sz="1600" b="0" baseline="0" dirty="0" smtClean="0">
                              <a:latin typeface="Britannic Bold" panose="020B0903060703020204" pitchFamily="34" charset="0"/>
                            </a:rPr>
                            <a:t> at 7TeV)</a:t>
                          </a:r>
                          <a:endParaRPr lang="ko-KR" altLang="en-US" sz="1600" b="0" dirty="0">
                            <a:latin typeface="Britannic Bold" panose="020B0903060703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b="0" dirty="0" smtClean="0">
                              <a:latin typeface="Britannic Bold" panose="020B0903060703020204" pitchFamily="34" charset="0"/>
                            </a:rPr>
                            <a:t>-11567.52534</a:t>
                          </a:r>
                          <a:endParaRPr lang="ko-KR" altLang="en-US" b="0" dirty="0">
                            <a:latin typeface="Britannic Bold" panose="020B0903060703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b="0" dirty="0" smtClean="0">
                              <a:latin typeface="Britannic Bold" panose="020B0903060703020204" pitchFamily="34" charset="0"/>
                            </a:rPr>
                            <a:t>202.9826445</a:t>
                          </a:r>
                          <a:endParaRPr lang="ko-KR" altLang="en-US" b="0" dirty="0">
                            <a:latin typeface="Britannic Bold" panose="020B0903060703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en-US" altLang="ko-KR" b="0" dirty="0" smtClean="0">
                              <a:latin typeface="Britannic Bold" panose="020B0903060703020204" pitchFamily="34" charset="0"/>
                            </a:rPr>
                            <a:t>56.795249</a:t>
                          </a:r>
                          <a:endParaRPr lang="ko-KR" altLang="en-US" b="0" dirty="0">
                            <a:latin typeface="Britannic Bold" panose="020B0903060703020204" pitchFamily="34" charset="0"/>
                          </a:endParaRPr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xmlns="" val="2044742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10396882" cy="1151965"/>
          </a:xfrm>
        </p:spPr>
        <p:txBody>
          <a:bodyPr/>
          <a:lstStyle/>
          <a:p>
            <a:r>
              <a:rPr lang="en-US" altLang="ko-KR" dirty="0" smtClean="0"/>
              <a:t>5. What we will do.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14009" y="1151965"/>
            <a:ext cx="11147897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4400" dirty="0" smtClean="0">
                <a:latin typeface="Britannic Bold" panose="020B0903060703020204" pitchFamily="34" charset="0"/>
              </a:rPr>
              <a:t>DELPHES ,Fast Simulation, simulates </a:t>
            </a:r>
            <a:r>
              <a:rPr lang="en-US" altLang="ko-KR" sz="4400" dirty="0" err="1" smtClean="0">
                <a:latin typeface="Britannic Bold" panose="020B0903060703020204" pitchFamily="34" charset="0"/>
              </a:rPr>
              <a:t>collison</a:t>
            </a:r>
            <a:r>
              <a:rPr lang="en-US" altLang="ko-KR" sz="4400" dirty="0" smtClean="0">
                <a:latin typeface="Britannic Bold" panose="020B0903060703020204" pitchFamily="34" charset="0"/>
              </a:rPr>
              <a:t> with parameterization.</a:t>
            </a:r>
          </a:p>
          <a:p>
            <a:pPr marL="1028700" lvl="1" indent="-571500">
              <a:buFont typeface="Wingdings" panose="05000000000000000000" pitchFamily="2" charset="2"/>
              <a:buChar char="ü"/>
            </a:pPr>
            <a:r>
              <a:rPr lang="en-US" altLang="ko-KR" sz="4400" dirty="0" smtClean="0">
                <a:latin typeface="Britannic Bold" panose="020B0903060703020204" pitchFamily="34" charset="0"/>
              </a:rPr>
              <a:t>We are studying DELPHES how to use.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4400" dirty="0" smtClean="0">
                <a:latin typeface="Britannic Bold" panose="020B0903060703020204" pitchFamily="34" charset="0"/>
              </a:rPr>
              <a:t>After Research Project 1, we will analyze real CMS Data. Because LHC will be operated June.</a:t>
            </a:r>
            <a:endParaRPr lang="ko-KR" altLang="en-US" sz="4400" dirty="0">
              <a:latin typeface="Britannic Bold" panose="020B09030607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593266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10396882" cy="1151965"/>
          </a:xfrm>
        </p:spPr>
        <p:txBody>
          <a:bodyPr/>
          <a:lstStyle/>
          <a:p>
            <a:r>
              <a:rPr lang="en-US" altLang="ko-KR" dirty="0" smtClean="0"/>
              <a:t>1.What we did</a:t>
            </a:r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5" name="TextBox 4"/>
              <p:cNvSpPr txBox="1"/>
              <p:nvPr/>
            </p:nvSpPr>
            <p:spPr>
              <a:xfrm>
                <a:off x="0" y="1420302"/>
                <a:ext cx="11574966" cy="39087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sz="4400" dirty="0" smtClean="0">
                    <a:latin typeface="Britannic Bold" panose="020B0903060703020204" pitchFamily="34" charset="0"/>
                    <a:ea typeface="Arial Unicode MS" panose="020B0604020202020204" pitchFamily="50" charset="-127"/>
                    <a:cs typeface="Arial Unicode MS" panose="020B0604020202020204" pitchFamily="50" charset="-127"/>
                  </a:rPr>
                  <a:t>Our purpose is gaining the probability of </a:t>
                </a:r>
                <a14:m>
                  <m:oMath xmlns:m="http://schemas.openxmlformats.org/officeDocument/2006/math">
                    <m:r>
                      <a:rPr lang="en-US" altLang="ko-KR" sz="4400" b="0" i="1">
                        <a:latin typeface="Cambria Math" panose="02040503050406030204" pitchFamily="18" charset="0"/>
                      </a:rPr>
                      <m:t>𝑡</m:t>
                    </m:r>
                    <m:acc>
                      <m:accPr>
                        <m:chr m:val="̅"/>
                        <m:ctrlPr>
                          <a:rPr lang="en-US" altLang="ko-KR" sz="4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4400" b="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acc>
                  </m:oMath>
                </a14:m>
                <a:r>
                  <a:rPr lang="en-US" altLang="ko-KR" sz="4400" dirty="0" smtClean="0">
                    <a:latin typeface="Britannic Bold" panose="020B0903060703020204" pitchFamily="34" charset="0"/>
                    <a:ea typeface="Arial Unicode MS" panose="020B0604020202020204" pitchFamily="50" charset="-127"/>
                    <a:cs typeface="Arial Unicode MS" panose="020B0604020202020204" pitchFamily="50" charset="-127"/>
                  </a:rPr>
                  <a:t>.</a:t>
                </a:r>
              </a:p>
              <a:p>
                <a:pPr marL="971550" lvl="1" indent="-514350">
                  <a:buFont typeface="Wingdings" panose="05000000000000000000" pitchFamily="2" charset="2"/>
                  <a:buChar char="ü"/>
                </a:pPr>
                <a:r>
                  <a:rPr lang="en-US" altLang="ko-KR" sz="4400" dirty="0">
                    <a:latin typeface="Britannic Bold" panose="020B0903060703020204" pitchFamily="34" charset="0"/>
                    <a:ea typeface="Arial Unicode MS" panose="020B0604020202020204" pitchFamily="50" charset="-127"/>
                    <a:cs typeface="Arial Unicode MS" panose="020B0604020202020204" pitchFamily="50" charset="-127"/>
                  </a:rPr>
                  <a:t>L</a:t>
                </a:r>
                <a:r>
                  <a:rPr lang="en-US" altLang="ko-KR" sz="4400" dirty="0" smtClean="0">
                    <a:latin typeface="Britannic Bold" panose="020B0903060703020204" pitchFamily="34" charset="0"/>
                    <a:ea typeface="Arial Unicode MS" panose="020B0604020202020204" pitchFamily="50" charset="-127"/>
                    <a:cs typeface="Arial Unicode MS" panose="020B0604020202020204" pitchFamily="50" charset="-127"/>
                  </a:rPr>
                  <a:t>earning particle in standard model and </a:t>
                </a:r>
                <a14:m>
                  <m:oMath xmlns:m="http://schemas.openxmlformats.org/officeDocument/2006/math">
                    <m:r>
                      <a:rPr lang="en-US" altLang="ko-KR" sz="4400" b="0" i="1">
                        <a:latin typeface="Cambria Math" panose="02040503050406030204" pitchFamily="18" charset="0"/>
                      </a:rPr>
                      <m:t>𝑡</m:t>
                    </m:r>
                    <m:acc>
                      <m:accPr>
                        <m:chr m:val="̅"/>
                        <m:ctrlPr>
                          <a:rPr lang="en-US" altLang="ko-KR" sz="4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4400" b="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acc>
                  </m:oMath>
                </a14:m>
                <a:r>
                  <a:rPr lang="en-US" altLang="ko-KR" sz="4400" dirty="0" smtClean="0">
                    <a:latin typeface="Britannic Bold" panose="020B0903060703020204" pitchFamily="34" charset="0"/>
                    <a:ea typeface="Arial Unicode MS" panose="020B0604020202020204" pitchFamily="50" charset="-127"/>
                    <a:cs typeface="Arial Unicode MS" panose="020B0604020202020204" pitchFamily="50" charset="-127"/>
                  </a:rPr>
                  <a:t> production.</a:t>
                </a:r>
              </a:p>
              <a:p>
                <a:pPr marL="971550" lvl="1" indent="-514350">
                  <a:buFont typeface="Wingdings" panose="05000000000000000000" pitchFamily="2" charset="2"/>
                  <a:buChar char="ü"/>
                </a:pPr>
                <a:r>
                  <a:rPr lang="en-US" altLang="ko-KR" sz="4400" dirty="0" smtClean="0">
                    <a:latin typeface="Britannic Bold" panose="020B0903060703020204" pitchFamily="34" charset="0"/>
                    <a:ea typeface="Arial Unicode MS" panose="020B0604020202020204" pitchFamily="50" charset="-127"/>
                    <a:cs typeface="Arial Unicode MS" panose="020B0604020202020204" pitchFamily="50" charset="-127"/>
                  </a:rPr>
                  <a:t>Learning how to use root framework.</a:t>
                </a:r>
              </a:p>
              <a:p>
                <a:pPr marL="971550" lvl="1" indent="-514350">
                  <a:buFont typeface="Wingdings" panose="05000000000000000000" pitchFamily="2" charset="2"/>
                  <a:buChar char="ü"/>
                </a:pPr>
                <a:r>
                  <a:rPr lang="en-US" altLang="ko-KR" sz="4400" dirty="0" smtClean="0">
                    <a:latin typeface="Britannic Bold" panose="020B0903060703020204" pitchFamily="34" charset="0"/>
                    <a:ea typeface="Arial Unicode MS" panose="020B0604020202020204" pitchFamily="50" charset="-127"/>
                    <a:cs typeface="Arial Unicode MS" panose="020B0604020202020204" pitchFamily="50" charset="-127"/>
                  </a:rPr>
                  <a:t>Using CMS Open Data.</a:t>
                </a:r>
              </a:p>
              <a:p>
                <a:r>
                  <a:rPr lang="en-US" altLang="ko-KR" sz="2800" dirty="0" smtClean="0"/>
                  <a:t> </a:t>
                </a:r>
                <a:endParaRPr lang="ko-KR" altLang="en-US" sz="2800" dirty="0"/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420302"/>
                <a:ext cx="11574966" cy="3908762"/>
              </a:xfrm>
              <a:prstGeom prst="rect">
                <a:avLst/>
              </a:prstGeom>
              <a:blipFill rotWithShape="0">
                <a:blip r:embed="rId3" cstate="print"/>
                <a:stretch>
                  <a:fillRect l="-1896" t="-327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xmlns="" val="642405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10396882" cy="1151965"/>
          </a:xfrm>
        </p:spPr>
        <p:txBody>
          <a:bodyPr/>
          <a:lstStyle/>
          <a:p>
            <a:r>
              <a:rPr lang="en-US" altLang="ko-KR" dirty="0" smtClean="0"/>
              <a:t>2. LHC  &amp; CMS detector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1151965"/>
            <a:ext cx="5894962" cy="4433012"/>
          </a:xfrm>
        </p:spPr>
      </p:pic>
      <p:sp>
        <p:nvSpPr>
          <p:cNvPr id="5" name="TextBox 4"/>
          <p:cNvSpPr txBox="1"/>
          <p:nvPr/>
        </p:nvSpPr>
        <p:spPr>
          <a:xfrm>
            <a:off x="5894962" y="1151965"/>
            <a:ext cx="573931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3200" dirty="0" smtClean="0">
                <a:latin typeface="Britannic Bold" panose="020B0903060703020204" pitchFamily="34" charset="0"/>
              </a:rPr>
              <a:t>The Large Hadron Collider is a proton-proton and heavy –ion collider at CERN.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3200" dirty="0" smtClean="0">
              <a:latin typeface="Britannic Bold" panose="020B0903060703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3200" dirty="0" smtClean="0">
                <a:latin typeface="Britannic Bold" panose="020B0903060703020204" pitchFamily="34" charset="0"/>
              </a:rPr>
              <a:t>27 km circumference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3200" dirty="0" smtClean="0">
              <a:latin typeface="Britannic Bold" panose="020B0903060703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3200" dirty="0" smtClean="0">
                <a:latin typeface="Britannic Bold" panose="020B0903060703020204" pitchFamily="34" charset="0"/>
              </a:rPr>
              <a:t>Accelerates beams of protons to 99.9999991% the speed of light</a:t>
            </a:r>
          </a:p>
        </p:txBody>
      </p:sp>
    </p:spTree>
    <p:extLst>
      <p:ext uri="{BB962C8B-B14F-4D97-AF65-F5344CB8AC3E}">
        <p14:creationId xmlns:p14="http://schemas.microsoft.com/office/powerpoint/2010/main" xmlns="" val="3456822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10396882" cy="1151965"/>
          </a:xfrm>
        </p:spPr>
        <p:txBody>
          <a:bodyPr/>
          <a:lstStyle/>
          <a:p>
            <a:r>
              <a:rPr lang="en-US" altLang="ko-KR" dirty="0" smtClean="0"/>
              <a:t>2. LHC &amp; CMS detector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517532" y="973896"/>
            <a:ext cx="5155659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 smtClean="0">
                <a:latin typeface="Britannic Bold" panose="020B0903060703020204" pitchFamily="34" charset="0"/>
              </a:rPr>
              <a:t>The Compact Muon Solenoid is one of the two purpose detectors at the LHC accelerator.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>
              <a:latin typeface="Britannic Bold" panose="020B0903060703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 smtClean="0">
                <a:latin typeface="Britannic Bold" panose="020B0903060703020204" pitchFamily="34" charset="0"/>
              </a:rPr>
              <a:t>Detects new particles created in LHC </a:t>
            </a:r>
            <a:r>
              <a:rPr lang="en-US" altLang="ko-KR" sz="2400" dirty="0" err="1" smtClean="0">
                <a:latin typeface="Britannic Bold" panose="020B0903060703020204" pitchFamily="34" charset="0"/>
              </a:rPr>
              <a:t>collison</a:t>
            </a:r>
            <a:endParaRPr lang="en-US" altLang="ko-KR" sz="2400" dirty="0" smtClean="0">
              <a:latin typeface="Britannic Bold" panose="020B0903060703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>
              <a:latin typeface="Britannic Bold" panose="020B0903060703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 smtClean="0">
                <a:latin typeface="Britannic Bold" panose="020B0903060703020204" pitchFamily="34" charset="0"/>
              </a:rPr>
              <a:t>Measures particle types, energies and directions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>
              <a:latin typeface="Britannic Bold" panose="020B0903060703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 smtClean="0">
                <a:latin typeface="Britannic Bold" panose="020B0903060703020204" pitchFamily="34" charset="0"/>
              </a:rPr>
              <a:t>Selects and records a few 100 interesting events/sec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 smtClean="0">
              <a:latin typeface="Britannic Bold" panose="020B0903060703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>
              <a:latin typeface="Britannic Bold" panose="020B0903060703020204" pitchFamily="34" charset="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53804" y="876792"/>
            <a:ext cx="6363728" cy="5057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576546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xmlns="" Requires="a14">
          <p:sp>
            <p:nvSpPr>
              <p:cNvPr id="2" name="제목 1"/>
              <p:cNvSpPr>
                <a:spLocks noGrp="1"/>
              </p:cNvSpPr>
              <p:nvPr>
                <p:ph type="title"/>
              </p:nvPr>
            </p:nvSpPr>
            <p:spPr>
              <a:xfrm>
                <a:off x="0" y="0"/>
                <a:ext cx="10396882" cy="1151965"/>
              </a:xfrm>
            </p:spPr>
            <p:txBody>
              <a:bodyPr>
                <a:normAutofit/>
              </a:bodyPr>
              <a:lstStyle/>
              <a:p>
                <a:r>
                  <a:rPr lang="en-US" altLang="ko-KR" dirty="0"/>
                  <a:t>3</a:t>
                </a:r>
                <a:r>
                  <a:rPr lang="en-US" altLang="ko-KR" dirty="0" smtClean="0"/>
                  <a:t>.Standard Model –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𝑡</m:t>
                    </m:r>
                    <m:acc>
                      <m:accPr>
                        <m:chr m:val="̅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acc>
                  </m:oMath>
                </a14:m>
                <a:r>
                  <a:rPr lang="en-US" altLang="ko-KR" dirty="0" smtClean="0"/>
                  <a:t> production</a:t>
                </a:r>
                <a:endParaRPr lang="ko-KR" altLang="en-US" dirty="0"/>
              </a:p>
            </p:txBody>
          </p:sp>
        </mc:Choice>
        <mc:Fallback>
          <p:sp>
            <p:nvSpPr>
              <p:cNvPr id="2" name="제목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0"/>
                <a:ext cx="10396882" cy="1151965"/>
              </a:xfrm>
              <a:blipFill rotWithShape="0">
                <a:blip r:embed="rId3" cstate="print"/>
                <a:stretch>
                  <a:fillRect l="-3107" t="-8466" r="-1231" b="-179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xmlns="" Requires="a14">
          <p:sp>
            <p:nvSpPr>
              <p:cNvPr id="5" name="TextBox 4"/>
              <p:cNvSpPr txBox="1"/>
              <p:nvPr/>
            </p:nvSpPr>
            <p:spPr>
              <a:xfrm>
                <a:off x="0" y="1151965"/>
                <a:ext cx="11672047" cy="27157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sz="2800" dirty="0" smtClean="0">
                    <a:latin typeface="Britannic Bold" panose="020B0903060703020204" pitchFamily="34" charset="0"/>
                  </a:rPr>
                  <a:t>The top quark is third generation of quarks  </a:t>
                </a:r>
                <a:r>
                  <a:rPr lang="en-US" altLang="ko-KR" sz="2800" dirty="0">
                    <a:latin typeface="Britannic Bold" panose="020B0903060703020204" pitchFamily="34" charset="0"/>
                  </a:rPr>
                  <a:t>in the </a:t>
                </a:r>
                <a:r>
                  <a:rPr lang="en-US" altLang="ko-KR" sz="2800" dirty="0" smtClean="0">
                    <a:latin typeface="Britannic Bold" panose="020B0903060703020204" pitchFamily="34" charset="0"/>
                  </a:rPr>
                  <a:t>standard model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sz="2800" dirty="0" smtClean="0">
                    <a:latin typeface="Britannic Bold" panose="020B0903060703020204" pitchFamily="34" charset="0"/>
                  </a:rPr>
                  <a:t>TT Production</a:t>
                </a:r>
              </a:p>
              <a:p>
                <a:pPr marL="914400" lvl="1" indent="-45720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altLang="ko-KR" sz="2800" b="0" i="1" smtClean="0">
                        <a:latin typeface="Cambria Math" panose="02040503050406030204" pitchFamily="18" charset="0"/>
                      </a:rPr>
                      <m:t>𝑡</m:t>
                    </m:r>
                    <m:acc>
                      <m:accPr>
                        <m:chr m:val="̅"/>
                        <m:ctrlP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acc>
                  </m:oMath>
                </a14:m>
                <a:r>
                  <a:rPr lang="en-US" altLang="ko-KR" sz="2800" dirty="0" smtClean="0">
                    <a:latin typeface="Britannic Bold" panose="020B0903060703020204" pitchFamily="34" charset="0"/>
                  </a:rPr>
                  <a:t> is produced either via </a:t>
                </a:r>
                <a14:m>
                  <m:oMath xmlns:m="http://schemas.openxmlformats.org/officeDocument/2006/math">
                    <m:r>
                      <a:rPr lang="en-US" altLang="ko-KR" sz="2800" b="0" i="1" smtClean="0">
                        <a:latin typeface="Cambria Math" panose="02040503050406030204" pitchFamily="18" charset="0"/>
                      </a:rPr>
                      <m:t>𝑞</m:t>
                    </m:r>
                    <m:acc>
                      <m:accPr>
                        <m:chr m:val="̅"/>
                        <m:ctrlP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acc>
                  </m:oMath>
                </a14:m>
                <a:r>
                  <a:rPr lang="en-US" altLang="ko-KR" sz="2800" dirty="0" smtClean="0">
                    <a:latin typeface="Britannic Bold" panose="020B0903060703020204" pitchFamily="34" charset="0"/>
                  </a:rPr>
                  <a:t> annihilation or gluon fusion.</a:t>
                </a:r>
              </a:p>
              <a:p>
                <a:pPr marL="914400" lvl="1" indent="-457200">
                  <a:buFont typeface="Wingdings" panose="05000000000000000000" pitchFamily="2" charset="2"/>
                  <a:buChar char="§"/>
                </a:pPr>
                <a:r>
                  <a:rPr lang="en-US" altLang="ko-KR" sz="2800" dirty="0" smtClean="0">
                    <a:latin typeface="Britannic Bold" panose="020B0903060703020204" pitchFamily="34" charset="0"/>
                  </a:rPr>
                  <a:t> At the LHC accelerator with proton-proton collisions</a:t>
                </a:r>
              </a:p>
              <a:p>
                <a:pPr marL="1371600" lvl="2" indent="-457200">
                  <a:buFont typeface="Wingdings" panose="05000000000000000000" pitchFamily="2" charset="2"/>
                  <a:buChar char="ü"/>
                </a:pPr>
                <a:r>
                  <a:rPr lang="en-US" altLang="ko-KR" sz="2800" dirty="0" smtClean="0">
                    <a:latin typeface="Britannic Bold" panose="020B0903060703020204" pitchFamily="34" charset="0"/>
                  </a:rPr>
                  <a:t>Gluon fusion : 83%</a:t>
                </a:r>
              </a:p>
              <a:p>
                <a:pPr marL="1371600" lvl="2" indent="-457200">
                  <a:buFont typeface="Wingdings" panose="05000000000000000000" pitchFamily="2" charset="2"/>
                  <a:buChar char="ü"/>
                </a:pPr>
                <a:r>
                  <a:rPr lang="en-US" altLang="ko-KR" sz="2800" dirty="0" smtClean="0">
                    <a:latin typeface="Britannic Bold" panose="020B0903060703020204" pitchFamily="34" charset="0"/>
                  </a:rPr>
                  <a:t>Quark, anti-quark annihilation : 17%.</a:t>
                </a:r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151965"/>
                <a:ext cx="11672047" cy="2715743"/>
              </a:xfrm>
              <a:prstGeom prst="rect">
                <a:avLst/>
              </a:prstGeom>
              <a:blipFill rotWithShape="0">
                <a:blip r:embed="rId4" cstate="print"/>
                <a:stretch>
                  <a:fillRect l="-940" t="-2472" b="-404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그림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-4324" y="3867708"/>
            <a:ext cx="4147994" cy="2623643"/>
          </a:xfrm>
          <a:prstGeom prst="rect">
            <a:avLst/>
          </a:prstGeom>
          <a:ln w="25400">
            <a:solidFill>
              <a:srgbClr val="FF0000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204662" y="3867708"/>
            <a:ext cx="4097196" cy="2623643"/>
          </a:xfrm>
          <a:prstGeom prst="rect">
            <a:avLst/>
          </a:prstGeom>
          <a:ln w="25400">
            <a:solidFill>
              <a:srgbClr val="C00000"/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362850" y="3862808"/>
            <a:ext cx="3313520" cy="2616717"/>
          </a:xfrm>
          <a:prstGeom prst="rect">
            <a:avLst/>
          </a:prstGeom>
          <a:ln w="25400"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xmlns="" val="103969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xmlns="" Requires="a14">
          <p:sp>
            <p:nvSpPr>
              <p:cNvPr id="4" name="TextBox 3"/>
              <p:cNvSpPr txBox="1"/>
              <p:nvPr/>
            </p:nvSpPr>
            <p:spPr>
              <a:xfrm>
                <a:off x="0" y="1306285"/>
                <a:ext cx="11691257" cy="24622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sz="2200" dirty="0" smtClean="0">
                    <a:latin typeface="Britannic Bold" panose="020B0903060703020204" pitchFamily="34" charset="0"/>
                  </a:rPr>
                  <a:t>The top quark decays  almost exclusively (99.8%) into a </a:t>
                </a:r>
                <a:r>
                  <a:rPr lang="en-US" altLang="ko-KR" sz="2200" dirty="0" err="1" smtClean="0">
                    <a:latin typeface="Britannic Bold" panose="020B0903060703020204" pitchFamily="34" charset="0"/>
                  </a:rPr>
                  <a:t>Wb</a:t>
                </a:r>
                <a:r>
                  <a:rPr lang="en-US" altLang="ko-KR" sz="2200" dirty="0" smtClean="0">
                    <a:latin typeface="Britannic Bold" panose="020B0903060703020204" pitchFamily="34" charset="0"/>
                  </a:rPr>
                  <a:t> </a:t>
                </a:r>
                <a:r>
                  <a:rPr lang="en-US" altLang="ko-KR" sz="2200" dirty="0">
                    <a:latin typeface="Britannic Bold" panose="020B0903060703020204" pitchFamily="34" charset="0"/>
                  </a:rPr>
                  <a:t>pair</a:t>
                </a:r>
                <a:r>
                  <a:rPr lang="en-US" altLang="ko-KR" sz="2200" dirty="0" smtClean="0">
                    <a:latin typeface="Britannic Bold" panose="020B0903060703020204" pitchFamily="34" charset="0"/>
                  </a:rPr>
                  <a:t>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sz="2200" dirty="0" smtClean="0">
                    <a:latin typeface="Britannic Bold" panose="020B0903060703020204" pitchFamily="34" charset="0"/>
                  </a:rPr>
                  <a:t>A </a:t>
                </a:r>
                <a14:m>
                  <m:oMath xmlns:m="http://schemas.openxmlformats.org/officeDocument/2006/math">
                    <m:r>
                      <a:rPr lang="en-US" altLang="ko-KR" sz="2200" i="1">
                        <a:latin typeface="Cambria Math" panose="02040503050406030204" pitchFamily="18" charset="0"/>
                      </a:rPr>
                      <m:t>𝑡</m:t>
                    </m:r>
                    <m:acc>
                      <m:accPr>
                        <m:chr m:val="̅"/>
                        <m:ctrlPr>
                          <a:rPr lang="en-US" altLang="ko-KR" sz="22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22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acc>
                  </m:oMath>
                </a14:m>
                <a:r>
                  <a:rPr lang="en-US" altLang="ko-KR" sz="2200" dirty="0" smtClean="0">
                    <a:latin typeface="Britannic Bold" panose="020B0903060703020204" pitchFamily="34" charset="0"/>
                  </a:rPr>
                  <a:t> pair decays to two b quarks and two W bosons.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sz="2200" dirty="0" smtClean="0">
                    <a:latin typeface="Britannic Bold" panose="020B0903060703020204" pitchFamily="34" charset="0"/>
                  </a:rPr>
                  <a:t>W bosons decay.</a:t>
                </a:r>
              </a:p>
              <a:p>
                <a:pPr marL="800100" lvl="1" indent="-342900">
                  <a:buFont typeface="Wingdings" panose="05000000000000000000" pitchFamily="2" charset="2"/>
                  <a:buChar char="ü"/>
                </a:pPr>
                <a:r>
                  <a:rPr lang="en-US" altLang="ko-KR" sz="2200" dirty="0" smtClean="0">
                    <a:latin typeface="Britannic Bold" panose="020B0903060703020204" pitchFamily="34" charset="0"/>
                  </a:rPr>
                  <a:t>Di-</a:t>
                </a:r>
                <a:r>
                  <a:rPr lang="en-US" altLang="ko-KR" sz="2200" dirty="0" err="1" smtClean="0">
                    <a:latin typeface="Britannic Bold" panose="020B0903060703020204" pitchFamily="34" charset="0"/>
                  </a:rPr>
                  <a:t>leptonic</a:t>
                </a:r>
                <a:r>
                  <a:rPr lang="en-US" altLang="ko-KR" sz="2200" dirty="0" smtClean="0">
                    <a:latin typeface="Britannic Bold" panose="020B0903060703020204" pitchFamily="34" charset="0"/>
                  </a:rPr>
                  <a:t> decay : two W bosons → four leptons</a:t>
                </a:r>
              </a:p>
              <a:p>
                <a:pPr marL="800100" lvl="1" indent="-342900">
                  <a:buFont typeface="Wingdings" panose="05000000000000000000" pitchFamily="2" charset="2"/>
                  <a:buChar char="ü"/>
                </a:pPr>
                <a:r>
                  <a:rPr lang="en-US" altLang="ko-KR" sz="2200" dirty="0" smtClean="0">
                    <a:latin typeface="Britannic Bold" panose="020B0903060703020204" pitchFamily="34" charset="0"/>
                  </a:rPr>
                  <a:t>Single-</a:t>
                </a:r>
                <a:r>
                  <a:rPr lang="en-US" altLang="ko-KR" sz="2200" dirty="0" err="1" smtClean="0">
                    <a:latin typeface="Britannic Bold" panose="020B0903060703020204" pitchFamily="34" charset="0"/>
                  </a:rPr>
                  <a:t>leptonic</a:t>
                </a:r>
                <a:r>
                  <a:rPr lang="en-US" altLang="ko-KR" sz="2200" dirty="0" smtClean="0">
                    <a:latin typeface="Britannic Bold" panose="020B0903060703020204" pitchFamily="34" charset="0"/>
                  </a:rPr>
                  <a:t> decay : two W bosons </a:t>
                </a:r>
                <a:r>
                  <a:rPr lang="en-US" altLang="ko-KR" sz="2200" dirty="0">
                    <a:latin typeface="Britannic Bold" panose="020B0903060703020204" pitchFamily="34" charset="0"/>
                  </a:rPr>
                  <a:t>→</a:t>
                </a:r>
                <a:r>
                  <a:rPr lang="en-US" altLang="ko-KR" sz="2200" dirty="0" smtClean="0">
                    <a:latin typeface="Britannic Bold" panose="020B0903060703020204" pitchFamily="34" charset="0"/>
                  </a:rPr>
                  <a:t> one is two lepton, the other is quark </a:t>
                </a:r>
                <a:r>
                  <a:rPr lang="en-US" altLang="ko-KR" sz="2200" dirty="0">
                    <a:latin typeface="Britannic Bold" panose="020B0903060703020204" pitchFamily="34" charset="0"/>
                  </a:rPr>
                  <a:t>&amp;</a:t>
                </a:r>
                <a:r>
                  <a:rPr lang="en-US" altLang="ko-KR" sz="2200" dirty="0" smtClean="0">
                    <a:latin typeface="Britannic Bold" panose="020B0903060703020204" pitchFamily="34" charset="0"/>
                  </a:rPr>
                  <a:t> anti-quark, this quark called jets.</a:t>
                </a:r>
              </a:p>
              <a:p>
                <a:pPr marL="800100" lvl="1" indent="-342900">
                  <a:buFont typeface="Wingdings" panose="05000000000000000000" pitchFamily="2" charset="2"/>
                  <a:buChar char="ü"/>
                </a:pPr>
                <a:r>
                  <a:rPr lang="en-US" altLang="ko-KR" sz="2200" dirty="0" err="1" smtClean="0">
                    <a:latin typeface="Britannic Bold" panose="020B0903060703020204" pitchFamily="34" charset="0"/>
                  </a:rPr>
                  <a:t>Hardronic</a:t>
                </a:r>
                <a:r>
                  <a:rPr lang="en-US" altLang="ko-KR" sz="2200" dirty="0" smtClean="0">
                    <a:latin typeface="Britannic Bold" panose="020B0903060703020204" pitchFamily="34" charset="0"/>
                  </a:rPr>
                  <a:t> decay : two W bosons </a:t>
                </a:r>
                <a:r>
                  <a:rPr lang="en-US" altLang="ko-KR" sz="2200" dirty="0">
                    <a:latin typeface="Britannic Bold" panose="020B0903060703020204" pitchFamily="34" charset="0"/>
                  </a:rPr>
                  <a:t>→</a:t>
                </a:r>
                <a:r>
                  <a:rPr lang="en-US" altLang="ko-KR" sz="2200" dirty="0" smtClean="0">
                    <a:latin typeface="Britannic Bold" panose="020B0903060703020204" pitchFamily="34" charset="0"/>
                  </a:rPr>
                  <a:t> two jets.</a:t>
                </a:r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306285"/>
                <a:ext cx="11691257" cy="2462213"/>
              </a:xfrm>
              <a:prstGeom prst="rect">
                <a:avLst/>
              </a:prstGeom>
              <a:blipFill rotWithShape="0">
                <a:blip r:embed="rId2" cstate="print"/>
                <a:stretch>
                  <a:fillRect l="-574" t="-1485" b="-44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xmlns="" Requires="a14">
          <p:sp>
            <p:nvSpPr>
              <p:cNvPr id="5" name="제목 1"/>
              <p:cNvSpPr>
                <a:spLocks noGrp="1"/>
              </p:cNvSpPr>
              <p:nvPr>
                <p:ph type="title"/>
              </p:nvPr>
            </p:nvSpPr>
            <p:spPr>
              <a:xfrm>
                <a:off x="0" y="0"/>
                <a:ext cx="10396882" cy="1151965"/>
              </a:xfrm>
            </p:spPr>
            <p:txBody>
              <a:bodyPr>
                <a:normAutofit/>
              </a:bodyPr>
              <a:lstStyle/>
              <a:p>
                <a:r>
                  <a:rPr lang="en-US" altLang="ko-KR" dirty="0" smtClean="0"/>
                  <a:t>3.Standard Model –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𝑡</m:t>
                    </m:r>
                    <m:acc>
                      <m:accPr>
                        <m:chr m:val="̅"/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acc>
                  </m:oMath>
                </a14:m>
                <a:r>
                  <a:rPr lang="en-US" altLang="ko-KR" dirty="0" smtClean="0"/>
                  <a:t> production</a:t>
                </a:r>
                <a:endParaRPr lang="ko-KR" altLang="en-US" dirty="0"/>
              </a:p>
            </p:txBody>
          </p:sp>
        </mc:Choice>
        <mc:Fallback>
          <p:sp>
            <p:nvSpPr>
              <p:cNvPr id="5" name="제목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0"/>
                <a:ext cx="10396882" cy="1151965"/>
              </a:xfrm>
              <a:blipFill rotWithShape="0">
                <a:blip r:embed="rId3" cstate="print"/>
                <a:stretch>
                  <a:fillRect l="-3107" t="-8466" r="-1231" b="-179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3770103"/>
            <a:ext cx="3402001" cy="2520000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257467" y="3768497"/>
            <a:ext cx="3357990" cy="2520000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470924" y="3768497"/>
            <a:ext cx="3220333" cy="2520000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xmlns="" val="3619551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10396882" cy="1151965"/>
          </a:xfrm>
        </p:spPr>
        <p:txBody>
          <a:bodyPr/>
          <a:lstStyle/>
          <a:p>
            <a:r>
              <a:rPr lang="en-US" altLang="ko-KR" dirty="0" smtClean="0"/>
              <a:t>3. Standard model – cross section</a:t>
            </a:r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4" name="TextBox 3"/>
              <p:cNvSpPr txBox="1"/>
              <p:nvPr/>
            </p:nvSpPr>
            <p:spPr>
              <a:xfrm>
                <a:off x="253218" y="1151965"/>
                <a:ext cx="11692647" cy="41419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 algn="just">
                  <a:buFont typeface="Arial" panose="020B0604020202020204" pitchFamily="34" charset="0"/>
                  <a:buChar char="•"/>
                </a:pPr>
                <a:r>
                  <a:rPr lang="en-US" altLang="ko-KR" sz="2800" dirty="0" smtClean="0">
                    <a:latin typeface="Britannic Bold" panose="020B0903060703020204" pitchFamily="34" charset="0"/>
                  </a:rPr>
                  <a:t>Crosssection is the probability of the two particle being </a:t>
                </a:r>
                <a:r>
                  <a:rPr lang="en-US" altLang="ko-KR" sz="2800" dirty="0" err="1" smtClean="0">
                    <a:latin typeface="Britannic Bold" panose="020B0903060703020204" pitchFamily="34" charset="0"/>
                  </a:rPr>
                  <a:t>collison</a:t>
                </a:r>
                <a:r>
                  <a:rPr lang="en-US" altLang="ko-KR" sz="2800" dirty="0" smtClean="0">
                    <a:latin typeface="Britannic Bold" panose="020B0903060703020204" pitchFamily="34" charset="0"/>
                  </a:rPr>
                  <a:t>. </a:t>
                </a:r>
              </a:p>
              <a:p>
                <a:pPr marL="457200" indent="-457200" algn="just">
                  <a:buFont typeface="Arial" panose="020B0604020202020204" pitchFamily="34" charset="0"/>
                  <a:buChar char="•"/>
                </a:pPr>
                <a:endParaRPr lang="en-US" altLang="ko-KR" sz="2800" i="1" dirty="0">
                  <a:latin typeface="Britannic Bold" panose="020B0903060703020204" pitchFamily="34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ko-KR" altLang="en-US" sz="2800" b="0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ko-KR" sz="2800" b="0" i="1">
                              <a:latin typeface="Cambria Math" panose="02040503050406030204" pitchFamily="18" charset="0"/>
                            </a:rPr>
                            <m:t>𝑡</m:t>
                          </m:r>
                          <m:acc>
                            <m:accPr>
                              <m:chr m:val="̅"/>
                              <m:ctrlPr>
                                <a:rPr lang="en-US" altLang="ko-KR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2800" b="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acc>
                        </m:sub>
                        <m:sup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𝑒𝑥𝑝</m:t>
                          </m:r>
                        </m:sup>
                      </m:sSubSup>
                      <m:r>
                        <a:rPr lang="en-US" altLang="ko-KR" sz="2800" b="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𝐷𝑎𝑡𝑎</m:t>
                          </m:r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𝐵𝑎𝑐𝑘𝑔𝑟𝑜𝑢𝑛𝑑</m:t>
                          </m:r>
                        </m:num>
                        <m:den>
                          <m:r>
                            <a:rPr lang="en-US" altLang="ko-KR" sz="2800" b="0" i="1">
                              <a:latin typeface="Cambria Math" panose="02040503050406030204" pitchFamily="18" charset="0"/>
                            </a:rPr>
                            <m:t>𝐿𝑢𝑚𝑖𝑛𝑜𝑠𝑖𝑡𝑦</m:t>
                          </m:r>
                          <m:r>
                            <a:rPr lang="en-US" altLang="ko-KR" sz="2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𝐸𝑓𝑓𝑖𝑐𝑖𝑒𝑛𝑐𝑦</m:t>
                          </m:r>
                        </m:den>
                      </m:f>
                    </m:oMath>
                  </m:oMathPara>
                </a14:m>
                <a:endParaRPr lang="en-US" altLang="ko-KR" sz="2800" b="0" i="1" dirty="0" smtClean="0">
                  <a:latin typeface="Britannic Bold" panose="020B0903060703020204" pitchFamily="34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𝐸𝑓𝑓𝑖𝑐𝑖𝑒𝑛𝑐𝑦</m:t>
                      </m:r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𝑁𝑢𝑚𝑏𝑒𝑟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𝑇𝑇𝑏𝑎𝑟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𝑎𝑓𝑡𝑒𝑟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𝑠𝑒𝑙𝑒𝑐𝑡𝑖𝑜𝑛</m:t>
                          </m:r>
                        </m:num>
                        <m:den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𝑁𝑢𝑚𝑏𝑒𝑟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𝑇𝑇𝑏𝑎𝑟</m:t>
                          </m:r>
                        </m:den>
                      </m:f>
                      <m:r>
                        <a:rPr lang="en-US" altLang="ko-KR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altLang="ko-KR" sz="2800" i="1" dirty="0" smtClean="0">
                  <a:solidFill>
                    <a:schemeClr val="tx1"/>
                  </a:solidFill>
                  <a:latin typeface="Britannic Bold" panose="020B0903060703020204" pitchFamily="34" charset="0"/>
                </a:endParaRPr>
              </a:p>
              <a:p>
                <a:pPr marL="457200" indent="-457200" algn="just">
                  <a:buFont typeface="Arial" panose="020B0604020202020204" pitchFamily="34" charset="0"/>
                  <a:buChar char="•"/>
                </a:pPr>
                <a:endParaRPr lang="en-US" altLang="ko-KR" sz="2800" dirty="0">
                  <a:latin typeface="Britannic Bold" panose="020B0903060703020204" pitchFamily="34" charset="0"/>
                </a:endParaRPr>
              </a:p>
              <a:p>
                <a:pPr marL="457200" indent="-457200" algn="just">
                  <a:buFont typeface="Arial" panose="020B0604020202020204" pitchFamily="34" charset="0"/>
                  <a:buChar char="•"/>
                </a:pPr>
                <a:r>
                  <a:rPr lang="en-US" altLang="ko-KR" sz="2800" dirty="0" smtClean="0">
                    <a:latin typeface="Britannic Bold" panose="020B0903060703020204" pitchFamily="34" charset="0"/>
                  </a:rPr>
                  <a:t>In this analysis,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2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ko-KR" altLang="en-US" sz="280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𝑡</m:t>
                        </m:r>
                        <m:acc>
                          <m:accPr>
                            <m:chr m:val="̅"/>
                            <m:ctrlPr>
                              <a:rPr lang="en-US" altLang="ko-KR" sz="2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28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acc>
                      </m:sub>
                      <m:sup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𝑡h𝑒𝑜𝑟𝑦</m:t>
                        </m:r>
                      </m:sup>
                    </m:sSubSup>
                  </m:oMath>
                </a14:m>
                <a:r>
                  <a:rPr lang="en-US" altLang="ko-KR" sz="2800" dirty="0" smtClean="0">
                    <a:latin typeface="Britannic Bold" panose="020B0903060703020204" pitchFamily="34" charset="0"/>
                  </a:rPr>
                  <a:t> is 165 </a:t>
                </a:r>
                <a:r>
                  <a:rPr lang="en-US" altLang="ko-KR" sz="2800" dirty="0" err="1" smtClean="0">
                    <a:latin typeface="Britannic Bold" panose="020B0903060703020204" pitchFamily="34" charset="0"/>
                  </a:rPr>
                  <a:t>pb</a:t>
                </a:r>
                <a:r>
                  <a:rPr lang="en-US" altLang="ko-KR" sz="2800" dirty="0" smtClean="0">
                    <a:latin typeface="Britannic Bold" panose="020B0903060703020204" pitchFamily="34" charset="0"/>
                  </a:rPr>
                  <a:t> at 7 </a:t>
                </a:r>
                <a:r>
                  <a:rPr lang="en-US" altLang="ko-KR" sz="2800" dirty="0" err="1" smtClean="0">
                    <a:latin typeface="Britannic Bold" panose="020B0903060703020204" pitchFamily="34" charset="0"/>
                  </a:rPr>
                  <a:t>TeV</a:t>
                </a:r>
                <a:r>
                  <a:rPr lang="en-US" altLang="ko-KR" sz="2800" dirty="0" smtClean="0">
                    <a:latin typeface="Britannic Bold" panose="020B0903060703020204" pitchFamily="34" charset="0"/>
                  </a:rPr>
                  <a:t>. </a:t>
                </a:r>
              </a:p>
              <a:p>
                <a:pPr marL="457200" indent="-457200" algn="just">
                  <a:buFont typeface="Arial" panose="020B0604020202020204" pitchFamily="34" charset="0"/>
                  <a:buChar char="•"/>
                </a:pPr>
                <a:r>
                  <a:rPr lang="en-US" altLang="ko-KR" sz="2800" dirty="0" smtClean="0">
                    <a:latin typeface="Britannic Bold" panose="020B0903060703020204" pitchFamily="34" charset="0"/>
                  </a:rPr>
                  <a:t>It is Next-to-Leading Order.</a:t>
                </a:r>
                <a:endParaRPr lang="en-US" altLang="ko-KR" sz="2800" dirty="0">
                  <a:latin typeface="Britannic Bold" panose="020B0903060703020204" pitchFamily="34" charset="0"/>
                </a:endParaRPr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218" y="1151965"/>
                <a:ext cx="11692647" cy="4141968"/>
              </a:xfrm>
              <a:prstGeom prst="rect">
                <a:avLst/>
              </a:prstGeom>
              <a:blipFill rotWithShape="0">
                <a:blip r:embed="rId2" cstate="print"/>
                <a:stretch>
                  <a:fillRect l="-938" t="-1620" b="-309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xmlns="" val="1581464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10396882" cy="1151965"/>
          </a:xfrm>
        </p:spPr>
        <p:txBody>
          <a:bodyPr/>
          <a:lstStyle/>
          <a:p>
            <a:r>
              <a:rPr lang="en-US" altLang="ko-KR" dirty="0" smtClean="0"/>
              <a:t>3. Standard model – cross section</a:t>
            </a:r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5" name="TextBox 4"/>
              <p:cNvSpPr txBox="1"/>
              <p:nvPr/>
            </p:nvSpPr>
            <p:spPr>
              <a:xfrm>
                <a:off x="193431" y="1151965"/>
                <a:ext cx="10972800" cy="45243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sz="3200" dirty="0" smtClean="0">
                    <a:latin typeface="Britannic Bold" panose="020B0903060703020204" pitchFamily="34" charset="0"/>
                  </a:rPr>
                  <a:t>Luminosity is the ratio of the number of events detected in a certain time to the interaction cross section.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sz="3200" dirty="0" smtClean="0">
                    <a:latin typeface="Britannic Bold" panose="020B0903060703020204" pitchFamily="34" charset="0"/>
                  </a:rPr>
                  <a:t>Integrated luminosity is the integral of the luminosity with respect to time.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ko-KR" sz="3200" dirty="0">
                  <a:latin typeface="Britannic Bold" panose="020B0903060703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ko-KR" sz="3200" dirty="0" smtClean="0">
                  <a:latin typeface="Britannic Bold" panose="020B0903060703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ko-KR" sz="3200" dirty="0">
                  <a:latin typeface="Britannic Bold" panose="020B0903060703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ko-KR" sz="3200" dirty="0" smtClean="0">
                  <a:latin typeface="Britannic Bold" panose="020B0903060703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sz="3200" dirty="0" smtClean="0">
                    <a:latin typeface="Britannic Bold" panose="020B0903060703020204" pitchFamily="34" charset="0"/>
                  </a:rPr>
                  <a:t>In this analysis,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32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ko-KR" sz="3200" i="1">
                            <a:latin typeface="Cambria Math" panose="02040503050406030204" pitchFamily="18" charset="0"/>
                          </a:rPr>
                          <m:t>𝑖𝑛𝑡</m:t>
                        </m:r>
                      </m:sub>
                    </m:sSub>
                  </m:oMath>
                </a14:m>
                <a:r>
                  <a:rPr lang="en-US" altLang="ko-KR" sz="3200" dirty="0" smtClean="0">
                    <a:latin typeface="Britannic Bold" panose="020B0903060703020204" pitchFamily="34" charset="0"/>
                  </a:rPr>
                  <a:t> is given to 50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32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3200" b="0" i="1" smtClean="0">
                            <a:latin typeface="Cambria Math" panose="02040503050406030204" pitchFamily="18" charset="0"/>
                          </a:rPr>
                          <m:t>𝑝𝑏</m:t>
                        </m:r>
                      </m:e>
                      <m:sup>
                        <m:r>
                          <a:rPr lang="en-US" altLang="ko-KR" sz="32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altLang="ko-KR" sz="3200" dirty="0">
                  <a:latin typeface="Britannic Bold" panose="020B0903060703020204" pitchFamily="34" charset="0"/>
                </a:endParaRPr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431" y="1151965"/>
                <a:ext cx="10972800" cy="4524315"/>
              </a:xfrm>
              <a:prstGeom prst="rect">
                <a:avLst/>
              </a:prstGeom>
              <a:blipFill rotWithShape="0">
                <a:blip r:embed="rId2" cstate="print"/>
                <a:stretch>
                  <a:fillRect l="-1278" t="-1752" r="-2333" b="-350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xmlns="" Requires="a14">
          <p:sp>
            <p:nvSpPr>
              <p:cNvPr id="6" name="TextBox 5"/>
              <p:cNvSpPr txBox="1"/>
              <p:nvPr/>
            </p:nvSpPr>
            <p:spPr>
              <a:xfrm>
                <a:off x="2201997" y="3137124"/>
                <a:ext cx="1969514" cy="9350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ko-KR" sz="32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ko-KR" altLang="en-US" sz="3200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den>
                      </m:f>
                      <m:r>
                        <a:rPr lang="en-US" altLang="ko-KR" sz="3200" b="0" i="1" smtClean="0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  <m:t>𝑑𝑁</m:t>
                          </m:r>
                        </m:num>
                        <m:den>
                          <m: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altLang="ko-KR" sz="32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ko-KR" altLang="en-US" sz="3200" dirty="0"/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1997" y="3137124"/>
                <a:ext cx="1969514" cy="935000"/>
              </a:xfrm>
              <a:prstGeom prst="rect">
                <a:avLst/>
              </a:prstGeom>
              <a:blipFill rotWithShape="0">
                <a:blip r:embed="rId3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xmlns="" Requires="a14">
          <p:sp>
            <p:nvSpPr>
              <p:cNvPr id="7" name="TextBox 6"/>
              <p:cNvSpPr txBox="1"/>
              <p:nvPr/>
            </p:nvSpPr>
            <p:spPr>
              <a:xfrm>
                <a:off x="5679831" y="2958774"/>
                <a:ext cx="2495170" cy="12917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  <m:r>
                        <a:rPr lang="en-US" altLang="ko-KR" sz="3200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lang="ko-KR" altLang="en-US" sz="3200" dirty="0"/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9831" y="2958774"/>
                <a:ext cx="2495170" cy="1291700"/>
              </a:xfrm>
              <a:prstGeom prst="rect">
                <a:avLst/>
              </a:prstGeom>
              <a:blipFill rotWithShape="0">
                <a:blip r:embed="rId4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xmlns="" val="4267352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주요 이벤트">
  <a:themeElements>
    <a:clrScheme name="주요 이벤트">
      <a:dk1>
        <a:sysClr val="windowText" lastClr="000000"/>
      </a:dk1>
      <a:lt1>
        <a:sysClr val="window" lastClr="FFFFFF"/>
      </a:lt1>
      <a:dk2>
        <a:srgbClr val="424242"/>
      </a:dk2>
      <a:lt2>
        <a:srgbClr val="C8C8C8"/>
      </a:lt2>
      <a:accent1>
        <a:srgbClr val="B80E0F"/>
      </a:accent1>
      <a:accent2>
        <a:srgbClr val="A6987D"/>
      </a:accent2>
      <a:accent3>
        <a:srgbClr val="7F9A71"/>
      </a:accent3>
      <a:accent4>
        <a:srgbClr val="64969F"/>
      </a:accent4>
      <a:accent5>
        <a:srgbClr val="9B75B2"/>
      </a:accent5>
      <a:accent6>
        <a:srgbClr val="80737A"/>
      </a:accent6>
      <a:hlink>
        <a:srgbClr val="F21213"/>
      </a:hlink>
      <a:folHlink>
        <a:srgbClr val="B6A394"/>
      </a:folHlink>
    </a:clrScheme>
    <a:fontScheme name="주요 이벤트">
      <a:majorFont>
        <a:latin typeface="Impac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Impac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주요 이벤트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blipFill>
          <a:blip xmlns:r="http://schemas.openxmlformats.org/officeDocument/2006/relationships" r:embed="rId1">
            <a:duotone>
              <a:schemeClr val="phClr">
                <a:shade val="88000"/>
                <a:lumMod val="88000"/>
              </a:schemeClr>
              <a:schemeClr val="phClr"/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25400" dist="127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0"/>
        </a:gradFill>
        <a:blipFill>
          <a:blip xmlns:r="http://schemas.openxmlformats.org/officeDocument/2006/relationships" r:embed="rId2">
            <a:duotone>
              <a:schemeClr val="phClr">
                <a:shade val="48000"/>
                <a:satMod val="110000"/>
                <a:lumMod val="40000"/>
              </a:schemeClr>
              <a:schemeClr val="phClr">
                <a:tint val="90000"/>
                <a:lumMod val="10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Main Event" id="{AC372BB4-D83D-411E-B849-B641926BA760}" vid="{F1EFBDE3-1A95-4E3D-81AD-1F53D65BEA01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TM04033927[[fn=주요 이벤트]]</Template>
  <TotalTime>1009</TotalTime>
  <Words>1348</Words>
  <Application>Microsoft Office PowerPoint</Application>
  <PresentationFormat>사용자 지정</PresentationFormat>
  <Paragraphs>269</Paragraphs>
  <Slides>23</Slides>
  <Notes>16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4" baseType="lpstr">
      <vt:lpstr>주요 이벤트</vt:lpstr>
      <vt:lpstr>Research Project 1</vt:lpstr>
      <vt:lpstr>슬라이드 2</vt:lpstr>
      <vt:lpstr>1.What we did</vt:lpstr>
      <vt:lpstr>2. LHC  &amp; CMS detector</vt:lpstr>
      <vt:lpstr>2. LHC &amp; CMS detector</vt:lpstr>
      <vt:lpstr> </vt:lpstr>
      <vt:lpstr> </vt:lpstr>
      <vt:lpstr>3. Standard model – cross section</vt:lpstr>
      <vt:lpstr>3. Standard model – cross section</vt:lpstr>
      <vt:lpstr>4. HEP Tutorial – given cut</vt:lpstr>
      <vt:lpstr>4. HEP TuTORIAL – Triggering</vt:lpstr>
      <vt:lpstr>4. Hep tutorial – practice - muon</vt:lpstr>
      <vt:lpstr>4. Hep tutorial – Practice -electron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5. What we will do.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Research Project 1</dc:title>
  <dc:creator>Seo hyun An</dc:creator>
  <cp:lastModifiedBy>su min Jeong</cp:lastModifiedBy>
  <cp:revision>101</cp:revision>
  <dcterms:created xsi:type="dcterms:W3CDTF">2015-04-08T18:23:07Z</dcterms:created>
  <dcterms:modified xsi:type="dcterms:W3CDTF">2016-06-30T14:32:54Z</dcterms:modified>
</cp:coreProperties>
</file>